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0"/>
  </p:notesMasterIdLst>
  <p:handoutMasterIdLst>
    <p:handoutMasterId r:id="rId61"/>
  </p:handoutMasterIdLst>
  <p:sldIdLst>
    <p:sldId id="398" r:id="rId2"/>
    <p:sldId id="1741" r:id="rId3"/>
    <p:sldId id="1791" r:id="rId4"/>
    <p:sldId id="1792" r:id="rId5"/>
    <p:sldId id="1793" r:id="rId6"/>
    <p:sldId id="1704" r:id="rId7"/>
    <p:sldId id="1790" r:id="rId8"/>
    <p:sldId id="1362" r:id="rId9"/>
    <p:sldId id="1503" r:id="rId10"/>
    <p:sldId id="1794" r:id="rId11"/>
    <p:sldId id="1795" r:id="rId12"/>
    <p:sldId id="1796" r:id="rId13"/>
    <p:sldId id="1797" r:id="rId14"/>
    <p:sldId id="1798" r:id="rId15"/>
    <p:sldId id="1799" r:id="rId16"/>
    <p:sldId id="1800" r:id="rId17"/>
    <p:sldId id="1801" r:id="rId18"/>
    <p:sldId id="1802" r:id="rId19"/>
    <p:sldId id="1803" r:id="rId20"/>
    <p:sldId id="1804" r:id="rId21"/>
    <p:sldId id="1805" r:id="rId22"/>
    <p:sldId id="1806" r:id="rId23"/>
    <p:sldId id="1807" r:id="rId24"/>
    <p:sldId id="1808" r:id="rId25"/>
    <p:sldId id="1809" r:id="rId26"/>
    <p:sldId id="1810" r:id="rId27"/>
    <p:sldId id="1811" r:id="rId28"/>
    <p:sldId id="1812" r:id="rId29"/>
    <p:sldId id="1813" r:id="rId30"/>
    <p:sldId id="1814" r:id="rId31"/>
    <p:sldId id="1815" r:id="rId32"/>
    <p:sldId id="1816" r:id="rId33"/>
    <p:sldId id="1817" r:id="rId34"/>
    <p:sldId id="1818" r:id="rId35"/>
    <p:sldId id="1476" r:id="rId36"/>
    <p:sldId id="1819" r:id="rId37"/>
    <p:sldId id="1820" r:id="rId38"/>
    <p:sldId id="1821" r:id="rId39"/>
    <p:sldId id="1822" r:id="rId40"/>
    <p:sldId id="1823" r:id="rId41"/>
    <p:sldId id="1824" r:id="rId42"/>
    <p:sldId id="1825" r:id="rId43"/>
    <p:sldId id="1826" r:id="rId44"/>
    <p:sldId id="1827" r:id="rId45"/>
    <p:sldId id="1828" r:id="rId46"/>
    <p:sldId id="1829" r:id="rId47"/>
    <p:sldId id="1830" r:id="rId48"/>
    <p:sldId id="1831" r:id="rId49"/>
    <p:sldId id="1832" r:id="rId50"/>
    <p:sldId id="1833" r:id="rId51"/>
    <p:sldId id="1835" r:id="rId52"/>
    <p:sldId id="1842" r:id="rId53"/>
    <p:sldId id="1836" r:id="rId54"/>
    <p:sldId id="1837" r:id="rId55"/>
    <p:sldId id="1838" r:id="rId56"/>
    <p:sldId id="1839" r:id="rId57"/>
    <p:sldId id="1841" r:id="rId58"/>
    <p:sldId id="1840" r:id="rId59"/>
  </p:sldIdLst>
  <p:sldSz cx="9144000" cy="6858000" type="screen4x3"/>
  <p:notesSz cx="6858000" cy="9144000"/>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990033"/>
    <a:srgbClr val="339966"/>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2645" autoAdjust="0"/>
    <p:restoredTop sz="90401" autoAdjust="0"/>
  </p:normalViewPr>
  <p:slideViewPr>
    <p:cSldViewPr>
      <p:cViewPr varScale="1">
        <p:scale>
          <a:sx n="112" d="100"/>
          <a:sy n="112" d="100"/>
        </p:scale>
        <p:origin x="1182" y="96"/>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C76C96DB-A2EB-4ED6-B306-373A35EB4571}"/>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1EC0275E-5EE1-4F7E-99B1-6C5A3C0EB5B9}"/>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9BEE92B5-70BE-4E5F-9777-D5202179440E}"/>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86FC04BC-324B-4D7E-A3D0-92240508CD57}"/>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2A6BBD02-EF9C-45C5-8904-06DE5CEB88C4}"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F7A7B53-0980-4698-9E03-32E24ACAD28F}"/>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32E55A57-2203-4C3B-AF63-5FC2F2780B5D}"/>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1638FB87-4401-4661-84A9-8762F3E1BC51}" type="datetimeFigureOut">
              <a:rPr lang="en-US"/>
              <a:pPr>
                <a:defRPr/>
              </a:pPr>
              <a:t>7/6/2024</a:t>
            </a:fld>
            <a:endParaRPr lang="en-US" dirty="0"/>
          </a:p>
        </p:txBody>
      </p:sp>
      <p:sp>
        <p:nvSpPr>
          <p:cNvPr id="4" name="Slide Image Placeholder 3">
            <a:extLst>
              <a:ext uri="{FF2B5EF4-FFF2-40B4-BE49-F238E27FC236}">
                <a16:creationId xmlns:a16="http://schemas.microsoft.com/office/drawing/2014/main" id="{3B5026E4-29B3-4E3F-A76B-30FF764DE315}"/>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01B6C07E-AA03-4651-987E-DAE64E31BA53}"/>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E408270E-44D6-4911-B782-667635BC5F3A}"/>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43DCB1FF-FF00-4A3A-B81D-0AAE52E2E722}"/>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FC27AB4-1414-4392-B089-D042F325032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2353316B-C868-4F5F-95DC-85D190BB15A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08814015-BCDA-466B-9C57-CDD6BA5F59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A3843DDE-CAB4-4721-9974-870CA4131F1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DED7914-9187-44ED-BC80-24504B320653}"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3833726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4576402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5679007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6010940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4256990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40377485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0091127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1909786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6121278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0183450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7E898E9A-B7B2-46EF-8F05-F5DF5C2152E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EC814E33-7E5C-45ED-BBA7-4CACA49155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94F5822C-98B6-4123-81C4-4406BACAD2F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9A66F39-C334-4B7D-9EE5-2DDEF8F5D228}"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4107155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2620759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0987841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1200186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8279957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5346848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7635717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5953972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2775466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94174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7E898E9A-B7B2-46EF-8F05-F5DF5C2152E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EC814E33-7E5C-45ED-BBA7-4CACA49155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94F5822C-98B6-4123-81C4-4406BACAD2F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9A66F39-C334-4B7D-9EE5-2DDEF8F5D228}"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42770540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64834457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45596322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21337076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42472077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12A12B95-FB9A-461E-8208-CF3E9D9648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F5B6941-8D3C-46FA-94A8-3E3CB9D64A5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4F99FB6A-964F-436D-B94E-8B7560BB85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1FC7ACA-22E2-4475-A37B-D1DAA8482FC6}"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28916171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36</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75709086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37</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0677149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38</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72055824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39</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1456476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7E898E9A-B7B2-46EF-8F05-F5DF5C2152E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EC814E33-7E5C-45ED-BBA7-4CACA49155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94F5822C-98B6-4123-81C4-4406BACAD2F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9A66F39-C334-4B7D-9EE5-2DDEF8F5D228}"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2400246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40</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56599542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41</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6158474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42</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05330058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43</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80537009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44</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24616487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45</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46061807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46</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7809677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47</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89150681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48</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42031834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49</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4166207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7E898E9A-B7B2-46EF-8F05-F5DF5C2152E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EC814E33-7E5C-45ED-BBA7-4CACA49155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94F5822C-98B6-4123-81C4-4406BACAD2F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9A66F39-C334-4B7D-9EE5-2DDEF8F5D228}"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21355745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50</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09128361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51</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73136242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52</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2366804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53</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95345119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54</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88227933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55</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375303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56</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63737438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57</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7707882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7E898E9A-B7B2-46EF-8F05-F5DF5C2152E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EC814E33-7E5C-45ED-BBA7-4CACA49155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94F5822C-98B6-4123-81C4-4406BACAD2F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9A66F39-C334-4B7D-9EE5-2DDEF8F5D228}" type="slidenum">
              <a:rPr lang="en-US" altLang="en-US">
                <a:solidFill>
                  <a:srgbClr val="990033"/>
                </a:solidFill>
                <a:latin typeface="Arial Narrow" panose="020B0606020202030204" pitchFamily="34" charset="0"/>
              </a:rPr>
              <a:pPr>
                <a:spcBef>
                  <a:spcPct val="0"/>
                </a:spcBef>
              </a:pPr>
              <a:t>58</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9643627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2D02090B-51F0-4697-8A95-67F05800D5B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EA747D36-F4F7-4B99-8323-6DDFB13844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F66DDA38-DBB9-498C-BB10-A330E6BD784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16E8C9C-5F99-4C7A-8FA2-756E3B5A5FB9}"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2D02090B-51F0-4697-8A95-67F05800D5B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EA747D36-F4F7-4B99-8323-6DDFB13844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F66DDA38-DBB9-498C-BB10-A330E6BD784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16E8C9C-5F99-4C7A-8FA2-756E3B5A5FB9}"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4301501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12A12B95-FB9A-461E-8208-CF3E9D9648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F5B6941-8D3C-46FA-94A8-3E3CB9D64A5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4F99FB6A-964F-436D-B94E-8B7560BB85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1FC7ACA-22E2-4475-A37B-D1DAA8482FC6}"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EB0F4967-E8AA-4588-A42D-E8EF9D639400}"/>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7DBD6DA4-EE41-43EF-9210-4CBF6FBA33B9}"/>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5C2DE9E2-E3FF-4962-BA7A-F22C32A7B3C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43171CAD-1229-44C8-9617-820092A20E89}"/>
              </a:ext>
            </a:extLst>
          </p:cNvPr>
          <p:cNvSpPr>
            <a:spLocks noGrp="1"/>
          </p:cNvSpPr>
          <p:nvPr>
            <p:ph type="sldNum" sz="quarter" idx="12"/>
          </p:nvPr>
        </p:nvSpPr>
        <p:spPr>
          <a:xfrm>
            <a:off x="8229600" y="6473825"/>
            <a:ext cx="758825" cy="247650"/>
          </a:xfrm>
        </p:spPr>
        <p:txBody>
          <a:bodyPr/>
          <a:lstStyle>
            <a:lvl1pPr>
              <a:defRPr smtClean="0"/>
            </a:lvl1pPr>
          </a:lstStyle>
          <a:p>
            <a:pPr>
              <a:defRPr/>
            </a:pPr>
            <a:fld id="{5064ED5C-7565-470B-88BF-C23CD7A069FE}" type="slidenum">
              <a:rPr lang="en-US" altLang="en-US"/>
              <a:pPr>
                <a:defRPr/>
              </a:pPr>
              <a:t>‹#›</a:t>
            </a:fld>
            <a:endParaRPr lang="en-US" altLang="en-US"/>
          </a:p>
        </p:txBody>
      </p:sp>
    </p:spTree>
    <p:extLst>
      <p:ext uri="{BB962C8B-B14F-4D97-AF65-F5344CB8AC3E}">
        <p14:creationId xmlns:p14="http://schemas.microsoft.com/office/powerpoint/2010/main" val="3160034638"/>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00F38BB4-BEE8-48BC-8DF1-DC5999EA3013}"/>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1887676A-3ABB-4FCB-AC11-A04C27CC157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F9E70B2D-9ADE-4A8E-8FD3-32DD5847123C}"/>
              </a:ext>
            </a:extLst>
          </p:cNvPr>
          <p:cNvSpPr>
            <a:spLocks noGrp="1"/>
          </p:cNvSpPr>
          <p:nvPr>
            <p:ph type="sldNum" sz="quarter" idx="12"/>
          </p:nvPr>
        </p:nvSpPr>
        <p:spPr/>
        <p:txBody>
          <a:bodyPr/>
          <a:lstStyle>
            <a:lvl1pPr>
              <a:defRPr/>
            </a:lvl1pPr>
          </a:lstStyle>
          <a:p>
            <a:pPr>
              <a:defRPr/>
            </a:pPr>
            <a:fld id="{1BA69323-0AB5-4329-AD15-623B10CC4028}" type="slidenum">
              <a:rPr lang="en-US" altLang="en-US"/>
              <a:pPr>
                <a:defRPr/>
              </a:pPr>
              <a:t>‹#›</a:t>
            </a:fld>
            <a:endParaRPr lang="en-US" altLang="en-US"/>
          </a:p>
        </p:txBody>
      </p:sp>
    </p:spTree>
    <p:extLst>
      <p:ext uri="{BB962C8B-B14F-4D97-AF65-F5344CB8AC3E}">
        <p14:creationId xmlns:p14="http://schemas.microsoft.com/office/powerpoint/2010/main" val="3405919540"/>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52DA4C-751D-46FA-9A97-D060ECCD6EB0}"/>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1D1BB824-FA95-4FEB-A21C-B71E285FE2A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595D62C-7980-4A02-B032-699E897DF35C}"/>
              </a:ext>
            </a:extLst>
          </p:cNvPr>
          <p:cNvSpPr>
            <a:spLocks noGrp="1"/>
          </p:cNvSpPr>
          <p:nvPr>
            <p:ph type="sldNum" sz="quarter" idx="12"/>
          </p:nvPr>
        </p:nvSpPr>
        <p:spPr/>
        <p:txBody>
          <a:bodyPr/>
          <a:lstStyle>
            <a:lvl1pPr>
              <a:defRPr smtClean="0"/>
            </a:lvl1pPr>
          </a:lstStyle>
          <a:p>
            <a:pPr>
              <a:defRPr/>
            </a:pPr>
            <a:fld id="{94E1332B-A40B-4622-A01B-336CE3C0BBEE}" type="slidenum">
              <a:rPr lang="en-US" altLang="en-US"/>
              <a:pPr>
                <a:defRPr/>
              </a:pPr>
              <a:t>‹#›</a:t>
            </a:fld>
            <a:endParaRPr lang="en-US" altLang="en-US"/>
          </a:p>
        </p:txBody>
      </p:sp>
    </p:spTree>
    <p:extLst>
      <p:ext uri="{BB962C8B-B14F-4D97-AF65-F5344CB8AC3E}">
        <p14:creationId xmlns:p14="http://schemas.microsoft.com/office/powerpoint/2010/main" val="2141538133"/>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C0F730E7-4C7A-46D1-BAC3-25DC4FB9C037}"/>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AA6DBDF1-65B2-4C44-BC9B-D5AC74E452B5}"/>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B78A8354-2B40-4B7D-916C-59D779FB9652}"/>
              </a:ext>
            </a:extLst>
          </p:cNvPr>
          <p:cNvSpPr>
            <a:spLocks noGrp="1"/>
          </p:cNvSpPr>
          <p:nvPr>
            <p:ph type="sldNum" sz="quarter" idx="12"/>
          </p:nvPr>
        </p:nvSpPr>
        <p:spPr>
          <a:xfrm>
            <a:off x="8229600" y="6473825"/>
            <a:ext cx="758825" cy="247650"/>
          </a:xfrm>
        </p:spPr>
        <p:txBody>
          <a:bodyPr/>
          <a:lstStyle>
            <a:lvl1pPr>
              <a:defRPr smtClean="0"/>
            </a:lvl1pPr>
          </a:lstStyle>
          <a:p>
            <a:pPr>
              <a:defRPr/>
            </a:pPr>
            <a:fld id="{E225BAD8-3C8B-4612-9853-6FBF4810EFF4}" type="slidenum">
              <a:rPr lang="en-US" altLang="en-US"/>
              <a:pPr>
                <a:defRPr/>
              </a:pPr>
              <a:t>‹#›</a:t>
            </a:fld>
            <a:endParaRPr lang="en-US" altLang="en-US"/>
          </a:p>
        </p:txBody>
      </p:sp>
    </p:spTree>
    <p:extLst>
      <p:ext uri="{BB962C8B-B14F-4D97-AF65-F5344CB8AC3E}">
        <p14:creationId xmlns:p14="http://schemas.microsoft.com/office/powerpoint/2010/main" val="1623532573"/>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C285231D-23BC-4318-9FD6-69BDB5EC5198}"/>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12A4F5FA-EF75-48C4-A9F3-4F1AD33E10D0}"/>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32514080-C739-42F1-AC8E-9A37935591F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2C6A58C6-6D17-43CC-965B-37D8E9C2019E}"/>
              </a:ext>
            </a:extLst>
          </p:cNvPr>
          <p:cNvSpPr>
            <a:spLocks noGrp="1"/>
          </p:cNvSpPr>
          <p:nvPr>
            <p:ph type="sldNum" sz="quarter" idx="12"/>
          </p:nvPr>
        </p:nvSpPr>
        <p:spPr/>
        <p:txBody>
          <a:bodyPr/>
          <a:lstStyle>
            <a:lvl1pPr>
              <a:defRPr smtClean="0"/>
            </a:lvl1pPr>
          </a:lstStyle>
          <a:p>
            <a:pPr>
              <a:defRPr/>
            </a:pPr>
            <a:fld id="{7E552FA0-2965-45FA-861E-2C647859F142}" type="slidenum">
              <a:rPr lang="en-US" altLang="en-US"/>
              <a:pPr>
                <a:defRPr/>
              </a:pPr>
              <a:t>‹#›</a:t>
            </a:fld>
            <a:endParaRPr lang="en-US" altLang="en-US"/>
          </a:p>
        </p:txBody>
      </p:sp>
    </p:spTree>
    <p:extLst>
      <p:ext uri="{BB962C8B-B14F-4D97-AF65-F5344CB8AC3E}">
        <p14:creationId xmlns:p14="http://schemas.microsoft.com/office/powerpoint/2010/main" val="2301061169"/>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79B8AF88-995A-4614-BBD1-6026CF868633}"/>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758C8810-479E-46DD-85F5-73A2B50D7CD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A80A4CAC-F4A0-457A-B418-78BA5EA8997C}"/>
              </a:ext>
            </a:extLst>
          </p:cNvPr>
          <p:cNvSpPr>
            <a:spLocks noGrp="1"/>
          </p:cNvSpPr>
          <p:nvPr>
            <p:ph type="sldNum" sz="quarter" idx="12"/>
          </p:nvPr>
        </p:nvSpPr>
        <p:spPr/>
        <p:txBody>
          <a:bodyPr/>
          <a:lstStyle>
            <a:lvl1pPr>
              <a:defRPr/>
            </a:lvl1pPr>
          </a:lstStyle>
          <a:p>
            <a:pPr>
              <a:defRPr/>
            </a:pPr>
            <a:fld id="{75E8507E-9AA8-4C52-AF4B-1986A976B31A}" type="slidenum">
              <a:rPr lang="en-US" altLang="en-US"/>
              <a:pPr>
                <a:defRPr/>
              </a:pPr>
              <a:t>‹#›</a:t>
            </a:fld>
            <a:endParaRPr lang="en-US" altLang="en-US"/>
          </a:p>
        </p:txBody>
      </p:sp>
    </p:spTree>
    <p:extLst>
      <p:ext uri="{BB962C8B-B14F-4D97-AF65-F5344CB8AC3E}">
        <p14:creationId xmlns:p14="http://schemas.microsoft.com/office/powerpoint/2010/main" val="4276519131"/>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A85CD051-CD51-4D08-A6CB-8015F46CAC93}"/>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449F8F9B-977E-4FC9-AEC2-E4359627E0F7}"/>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DC28C57E-8901-4029-B052-A7114F7C87A2}"/>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061650A7-A3DA-467E-AE83-249621E810E5}"/>
              </a:ext>
            </a:extLst>
          </p:cNvPr>
          <p:cNvSpPr>
            <a:spLocks noGrp="1"/>
          </p:cNvSpPr>
          <p:nvPr>
            <p:ph type="sldNum" sz="quarter" idx="12"/>
          </p:nvPr>
        </p:nvSpPr>
        <p:spPr>
          <a:xfrm>
            <a:off x="8229600" y="6477000"/>
            <a:ext cx="762000" cy="247650"/>
          </a:xfrm>
        </p:spPr>
        <p:txBody>
          <a:bodyPr/>
          <a:lstStyle>
            <a:lvl1pPr>
              <a:defRPr smtClean="0"/>
            </a:lvl1pPr>
          </a:lstStyle>
          <a:p>
            <a:pPr>
              <a:defRPr/>
            </a:pPr>
            <a:fld id="{4A97E02C-EEFA-474A-85C9-50B993AE4533}" type="slidenum">
              <a:rPr lang="en-US" altLang="en-US"/>
              <a:pPr>
                <a:defRPr/>
              </a:pPr>
              <a:t>‹#›</a:t>
            </a:fld>
            <a:endParaRPr lang="en-US" altLang="en-US"/>
          </a:p>
        </p:txBody>
      </p:sp>
    </p:spTree>
    <p:extLst>
      <p:ext uri="{BB962C8B-B14F-4D97-AF65-F5344CB8AC3E}">
        <p14:creationId xmlns:p14="http://schemas.microsoft.com/office/powerpoint/2010/main" val="1922851348"/>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B45492AB-7AC7-4671-970A-81111BCDBB5C}"/>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BA555612-9E8A-47B6-A03A-7456F973E1D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30EEB749-153B-4562-9091-C37809DDACF5}"/>
              </a:ext>
            </a:extLst>
          </p:cNvPr>
          <p:cNvSpPr>
            <a:spLocks noGrp="1"/>
          </p:cNvSpPr>
          <p:nvPr>
            <p:ph type="sldNum" sz="quarter" idx="12"/>
          </p:nvPr>
        </p:nvSpPr>
        <p:spPr/>
        <p:txBody>
          <a:bodyPr/>
          <a:lstStyle>
            <a:lvl1pPr>
              <a:defRPr/>
            </a:lvl1pPr>
          </a:lstStyle>
          <a:p>
            <a:pPr>
              <a:defRPr/>
            </a:pPr>
            <a:fld id="{28E31407-5485-4D31-B10D-4A4A79791948}" type="slidenum">
              <a:rPr lang="en-US" altLang="en-US"/>
              <a:pPr>
                <a:defRPr/>
              </a:pPr>
              <a:t>‹#›</a:t>
            </a:fld>
            <a:endParaRPr lang="en-US" altLang="en-US"/>
          </a:p>
        </p:txBody>
      </p:sp>
    </p:spTree>
    <p:extLst>
      <p:ext uri="{BB962C8B-B14F-4D97-AF65-F5344CB8AC3E}">
        <p14:creationId xmlns:p14="http://schemas.microsoft.com/office/powerpoint/2010/main" val="3625393434"/>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117C7DD2-417D-440E-AF33-A0F05197655A}"/>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4C9B441A-E4FD-4497-9B63-89C41C0D9B32}"/>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A3B5A72D-CA95-4BF2-B2B7-DC7EA67BD8F6}"/>
              </a:ext>
            </a:extLst>
          </p:cNvPr>
          <p:cNvSpPr>
            <a:spLocks noGrp="1"/>
          </p:cNvSpPr>
          <p:nvPr>
            <p:ph type="sldNum" sz="quarter" idx="12"/>
          </p:nvPr>
        </p:nvSpPr>
        <p:spPr/>
        <p:txBody>
          <a:bodyPr/>
          <a:lstStyle>
            <a:lvl1pPr>
              <a:defRPr smtClean="0"/>
            </a:lvl1pPr>
          </a:lstStyle>
          <a:p>
            <a:pPr>
              <a:defRPr/>
            </a:pPr>
            <a:fld id="{B0BCAB82-6363-4294-9864-4AF76C1D4FE4}" type="slidenum">
              <a:rPr lang="en-US" altLang="en-US"/>
              <a:pPr>
                <a:defRPr/>
              </a:pPr>
              <a:t>‹#›</a:t>
            </a:fld>
            <a:endParaRPr lang="en-US" altLang="en-US"/>
          </a:p>
        </p:txBody>
      </p:sp>
    </p:spTree>
    <p:extLst>
      <p:ext uri="{BB962C8B-B14F-4D97-AF65-F5344CB8AC3E}">
        <p14:creationId xmlns:p14="http://schemas.microsoft.com/office/powerpoint/2010/main" val="2768704009"/>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B1367CF9-5784-465E-AA97-08C1CD74CF80}"/>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E6029BB3-56F3-4718-B722-B852088C523C}"/>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AED4FBDF-8C9C-4799-BB8B-84E8AD9FBAFF}"/>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0E7B0251-9CC6-4720-9996-95E2E227DD6C}"/>
              </a:ext>
            </a:extLst>
          </p:cNvPr>
          <p:cNvSpPr>
            <a:spLocks noGrp="1"/>
          </p:cNvSpPr>
          <p:nvPr>
            <p:ph type="sldNum" sz="quarter" idx="12"/>
          </p:nvPr>
        </p:nvSpPr>
        <p:spPr/>
        <p:txBody>
          <a:bodyPr/>
          <a:lstStyle>
            <a:lvl1pPr>
              <a:defRPr smtClean="0"/>
            </a:lvl1pPr>
          </a:lstStyle>
          <a:p>
            <a:pPr>
              <a:defRPr/>
            </a:pPr>
            <a:fld id="{CE52E296-046A-4AC8-A093-741BA2FEC421}" type="slidenum">
              <a:rPr lang="en-US" altLang="en-US"/>
              <a:pPr>
                <a:defRPr/>
              </a:pPr>
              <a:t>‹#›</a:t>
            </a:fld>
            <a:endParaRPr lang="en-US" altLang="en-US"/>
          </a:p>
        </p:txBody>
      </p:sp>
    </p:spTree>
    <p:extLst>
      <p:ext uri="{BB962C8B-B14F-4D97-AF65-F5344CB8AC3E}">
        <p14:creationId xmlns:p14="http://schemas.microsoft.com/office/powerpoint/2010/main" val="4111690703"/>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69BE7FFB-80F9-4EAF-B7FE-37340D428A65}"/>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EAB51DB6-180B-47F5-A565-28150F72C49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1ACC1206-B5A5-428D-BE19-87D76D0F551F}"/>
              </a:ext>
            </a:extLst>
          </p:cNvPr>
          <p:cNvSpPr>
            <a:spLocks noGrp="1"/>
          </p:cNvSpPr>
          <p:nvPr>
            <p:ph type="sldNum" sz="quarter" idx="12"/>
          </p:nvPr>
        </p:nvSpPr>
        <p:spPr/>
        <p:txBody>
          <a:bodyPr/>
          <a:lstStyle>
            <a:lvl1pPr>
              <a:defRPr smtClean="0"/>
            </a:lvl1pPr>
          </a:lstStyle>
          <a:p>
            <a:pPr>
              <a:defRPr/>
            </a:pPr>
            <a:fld id="{0ECD06D4-8360-493F-BE6C-0264124F5730}" type="slidenum">
              <a:rPr lang="en-US" altLang="en-US"/>
              <a:pPr>
                <a:defRPr/>
              </a:pPr>
              <a:t>‹#›</a:t>
            </a:fld>
            <a:endParaRPr lang="en-US" altLang="en-US"/>
          </a:p>
        </p:txBody>
      </p:sp>
    </p:spTree>
    <p:extLst>
      <p:ext uri="{BB962C8B-B14F-4D97-AF65-F5344CB8AC3E}">
        <p14:creationId xmlns:p14="http://schemas.microsoft.com/office/powerpoint/2010/main" val="3648497345"/>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A5FE60BA-58FE-4EF1-8E6F-991020948343}"/>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E65A9A83-89D8-405E-B5D2-BC51571D0946}"/>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A15AA85A-017A-47CB-9E50-58655AB6C641}"/>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9F3EFE30-9643-42CE-A4C6-C49DB0EAB91C}"/>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399AE85B-90CC-4334-88A4-5BB59E892AEC}"/>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1AFAB782-6953-42C8-B736-C56D22563B7B}"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8BF515CC-534D-4019-B95E-9C64CA9D9676}"/>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97E0AFFA-25B9-4409-90EC-A4E61DE60942}"/>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F4DCDE65-C241-4589-B67B-813BB0C28C89}"/>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5329" r:id="rId1"/>
    <p:sldLayoutId id="2147485330" r:id="rId2"/>
    <p:sldLayoutId id="2147485331" r:id="rId3"/>
    <p:sldLayoutId id="2147485326" r:id="rId4"/>
    <p:sldLayoutId id="2147485332" r:id="rId5"/>
    <p:sldLayoutId id="2147485327" r:id="rId6"/>
    <p:sldLayoutId id="2147485333" r:id="rId7"/>
    <p:sldLayoutId id="2147485334" r:id="rId8"/>
    <p:sldLayoutId id="2147485335" r:id="rId9"/>
    <p:sldLayoutId id="2147485328" r:id="rId10"/>
    <p:sldLayoutId id="2147485336"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81E136F7-9AE4-4FFB-9AB0-8F6D64571337}"/>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a:solidFill>
                  <a:srgbClr val="002060"/>
                </a:solidFill>
                <a:effectLst>
                  <a:outerShdw blurRad="38100" dist="38100" dir="2700000" algn="tl">
                    <a:srgbClr val="000000">
                      <a:alpha val="43137"/>
                    </a:srgbClr>
                  </a:outerShdw>
                </a:effectLst>
              </a:rPr>
              <a:t>how  to recognize  god’s  wisdom</a:t>
            </a:r>
            <a:endParaRPr lang="en-US" sz="6600" b="1"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Notice its source.</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Such “wisdom” does not come down from heaven but is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earthly</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unspiritual, of the devil. - v15.</a:t>
            </a:r>
          </a:p>
          <a:p>
            <a:pPr marL="0" indent="0" algn="just">
              <a:buNone/>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1. </a:t>
            </a:r>
            <a:r>
              <a:rPr 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Earthly</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sensual, having 		the worldly orientation.</a:t>
            </a:r>
          </a:p>
          <a:p>
            <a:pPr marL="0" indent="0">
              <a:buNone/>
            </a:pPr>
            <a:endPar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a:p>
            <a:pPr marL="0" indent="0">
              <a:buNone/>
            </a:pPr>
            <a:endPar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a:p>
            <a:pPr marL="0" indent="0">
              <a:buNone/>
            </a:pPr>
            <a:r>
              <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rPr>
              <a:t>* </a:t>
            </a:r>
            <a:r>
              <a:rPr lang="el-GR" sz="2800" b="1" i="0" u="none" strike="noStrike" baseline="0">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ἐπίγειος</a:t>
            </a:r>
            <a:r>
              <a:rPr lang="el-GR" sz="1800" b="1" i="0" u="none" strike="noStrike" baseline="0">
                <a:solidFill>
                  <a:srgbClr val="000000"/>
                </a:solidFill>
                <a:effectLst>
                  <a:outerShdw blurRad="38100" dist="38100" dir="2700000" algn="tl">
                    <a:srgbClr val="000000">
                      <a:alpha val="43137"/>
                    </a:srgbClr>
                  </a:outerShdw>
                </a:effectLst>
                <a:latin typeface="Arial" panose="020B0604020202020204" pitchFamily="34" charset="0"/>
              </a:rPr>
              <a:t> </a:t>
            </a:r>
            <a:endPar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endParaRP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Wisdom of the World.</a:t>
            </a:r>
            <a:endParaRPr lang="en-US" dirty="0"/>
          </a:p>
        </p:txBody>
      </p:sp>
    </p:spTree>
    <p:extLst>
      <p:ext uri="{BB962C8B-B14F-4D97-AF65-F5344CB8AC3E}">
        <p14:creationId xmlns:p14="http://schemas.microsoft.com/office/powerpoint/2010/main" val="3442337606"/>
      </p:ext>
    </p:extLst>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Notice its source.</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Such “wisdom” does not come down from heaven but is earthly,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unspiritual</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of the devil. - v15.</a:t>
            </a:r>
          </a:p>
          <a:p>
            <a:pPr marL="0" indent="0" algn="just">
              <a:buNone/>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2. </a:t>
            </a:r>
            <a:r>
              <a:rPr 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Unspiritual</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of the soul.</a:t>
            </a:r>
          </a:p>
          <a:p>
            <a:pPr marL="0" indent="0">
              <a:buNone/>
            </a:pPr>
            <a:endPar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a:p>
            <a:pPr marL="0" indent="0">
              <a:buNone/>
            </a:pPr>
            <a:endPar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a:p>
            <a:pPr marL="0" indent="0">
              <a:buNone/>
            </a:pPr>
            <a:endPar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a:p>
            <a:pPr marL="0" indent="0">
              <a:buNone/>
            </a:pPr>
            <a:r>
              <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rPr>
              <a:t>* </a:t>
            </a:r>
            <a:r>
              <a:rPr lang="el-GR" sz="2800" b="1" i="0" u="none" strike="noStrike" baseline="0">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ψυχικός </a:t>
            </a:r>
            <a:r>
              <a:rPr lang="el-GR" sz="1800" b="1" i="0" u="none" strike="noStrike" baseline="0">
                <a:solidFill>
                  <a:srgbClr val="000000"/>
                </a:solidFill>
                <a:effectLst>
                  <a:outerShdw blurRad="38100" dist="38100" dir="2700000" algn="tl">
                    <a:srgbClr val="000000">
                      <a:alpha val="43137"/>
                    </a:srgbClr>
                  </a:outerShdw>
                </a:effectLst>
                <a:latin typeface="Arial" panose="020B0604020202020204" pitchFamily="34" charset="0"/>
              </a:rPr>
              <a:t> </a:t>
            </a:r>
            <a:endPar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endParaRP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Wisdom of the World.</a:t>
            </a:r>
            <a:endParaRPr lang="en-US" dirty="0"/>
          </a:p>
        </p:txBody>
      </p:sp>
    </p:spTree>
    <p:extLst>
      <p:ext uri="{BB962C8B-B14F-4D97-AF65-F5344CB8AC3E}">
        <p14:creationId xmlns:p14="http://schemas.microsoft.com/office/powerpoint/2010/main" val="49545253"/>
      </p:ext>
    </p:extLst>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Notice its source.</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Such “wisdom” does not come down from heaven but is earthly,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unspiritual</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of the devil. - v15.</a:t>
            </a:r>
          </a:p>
          <a:p>
            <a:pPr marL="0" indent="0" algn="just">
              <a:buNone/>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3. The 3 parts of humans:</a:t>
            </a:r>
          </a:p>
          <a:p>
            <a:pPr marL="0" indent="0">
              <a:buNone/>
            </a:pPr>
            <a:endPar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a:p>
            <a:pPr marL="0" indent="0" algn="ctr">
              <a:buNone/>
            </a:pPr>
            <a:r>
              <a:rPr lang="en-US" sz="4400" b="1">
                <a:solidFill>
                  <a:srgbClr val="006600"/>
                </a:solidFill>
                <a:effectLst>
                  <a:outerShdw blurRad="38100" dist="38100" dir="2700000" algn="tl">
                    <a:srgbClr val="000000">
                      <a:alpha val="43137"/>
                    </a:srgbClr>
                  </a:outerShdw>
                </a:effectLst>
                <a:latin typeface="Arial Narrow" panose="020B0606020202030204" pitchFamily="34" charset="0"/>
                <a:ea typeface="Segoe UI Symbol" panose="020B0502040204020203" pitchFamily="34" charset="0"/>
                <a:cs typeface="Arial" panose="020B0604020202020204" pitchFamily="34" charset="0"/>
              </a:rPr>
              <a:t>The body</a:t>
            </a: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Wisdom of the World.</a:t>
            </a:r>
            <a:endParaRPr lang="en-US" dirty="0"/>
          </a:p>
        </p:txBody>
      </p:sp>
    </p:spTree>
    <p:extLst>
      <p:ext uri="{BB962C8B-B14F-4D97-AF65-F5344CB8AC3E}">
        <p14:creationId xmlns:p14="http://schemas.microsoft.com/office/powerpoint/2010/main" val="4270923499"/>
      </p:ext>
    </p:extLst>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Notice its source.</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Such “wisdom” does not come down from heaven but is earthly,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unspiritual</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of the devil. - v15.</a:t>
            </a:r>
          </a:p>
          <a:p>
            <a:pPr marL="0" indent="0" algn="just">
              <a:buNone/>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3. The 3 parts of humans:</a:t>
            </a:r>
          </a:p>
          <a:p>
            <a:pPr marL="0" indent="0">
              <a:buNone/>
            </a:pPr>
            <a:endPar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a:p>
            <a:pPr marL="0" indent="0" algn="ctr">
              <a:buNone/>
            </a:pPr>
            <a:r>
              <a:rPr lang="en-US" sz="4400" b="1">
                <a:solidFill>
                  <a:srgbClr val="006600"/>
                </a:solidFill>
                <a:effectLst>
                  <a:outerShdw blurRad="38100" dist="38100" dir="2700000" algn="tl">
                    <a:srgbClr val="000000">
                      <a:alpha val="43137"/>
                    </a:srgbClr>
                  </a:outerShdw>
                </a:effectLst>
                <a:latin typeface="Arial Narrow" panose="020B0606020202030204" pitchFamily="34" charset="0"/>
                <a:ea typeface="Segoe UI Symbol" panose="020B0502040204020203" pitchFamily="34" charset="0"/>
                <a:cs typeface="Arial" panose="020B0604020202020204" pitchFamily="34" charset="0"/>
              </a:rPr>
              <a:t>The soul</a:t>
            </a: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Wisdom of the World.</a:t>
            </a:r>
            <a:endParaRPr lang="en-US" dirty="0"/>
          </a:p>
        </p:txBody>
      </p:sp>
    </p:spTree>
    <p:extLst>
      <p:ext uri="{BB962C8B-B14F-4D97-AF65-F5344CB8AC3E}">
        <p14:creationId xmlns:p14="http://schemas.microsoft.com/office/powerpoint/2010/main" val="3002123422"/>
      </p:ext>
    </p:extLst>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Notice its source.</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Such “wisdom” does not come down from heaven but is earthly,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unspiritual</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of the devil. - v15.</a:t>
            </a:r>
          </a:p>
          <a:p>
            <a:pPr marL="0" indent="0" algn="just">
              <a:buNone/>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3. The 3 parts of humans:</a:t>
            </a:r>
          </a:p>
          <a:p>
            <a:pPr marL="0" indent="0">
              <a:buNone/>
            </a:pPr>
            <a:endPar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a:p>
            <a:pPr marL="0" indent="0" algn="ctr">
              <a:buNone/>
            </a:pPr>
            <a:r>
              <a:rPr lang="en-US" sz="4400" b="1">
                <a:solidFill>
                  <a:srgbClr val="006600"/>
                </a:solidFill>
                <a:effectLst>
                  <a:outerShdw blurRad="38100" dist="38100" dir="2700000" algn="tl">
                    <a:srgbClr val="000000">
                      <a:alpha val="43137"/>
                    </a:srgbClr>
                  </a:outerShdw>
                </a:effectLst>
                <a:latin typeface="Arial Narrow" panose="020B0606020202030204" pitchFamily="34" charset="0"/>
                <a:ea typeface="Segoe UI Symbol" panose="020B0502040204020203" pitchFamily="34" charset="0"/>
                <a:cs typeface="Arial" panose="020B0604020202020204" pitchFamily="34" charset="0"/>
              </a:rPr>
              <a:t>The spirit</a:t>
            </a: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Wisdom of the World.</a:t>
            </a:r>
            <a:endParaRPr lang="en-US" dirty="0"/>
          </a:p>
        </p:txBody>
      </p:sp>
    </p:spTree>
    <p:extLst>
      <p:ext uri="{BB962C8B-B14F-4D97-AF65-F5344CB8AC3E}">
        <p14:creationId xmlns:p14="http://schemas.microsoft.com/office/powerpoint/2010/main" val="2180081262"/>
      </p:ext>
    </p:extLst>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Notice its source.</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Such “wisdom” does not come down from heaven but is earthly,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unspiritual</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of the devil. - v15.</a:t>
            </a:r>
          </a:p>
          <a:p>
            <a:pPr marL="0" indent="0" algn="just">
              <a:buNone/>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4. The wisdom of the world is no 		more than thinking on the 		</a:t>
            </a:r>
            <a:r>
              <a:rPr 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animal</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level!</a:t>
            </a: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Wisdom of the World.</a:t>
            </a:r>
            <a:endParaRPr lang="en-US" dirty="0"/>
          </a:p>
        </p:txBody>
      </p:sp>
    </p:spTree>
    <p:extLst>
      <p:ext uri="{BB962C8B-B14F-4D97-AF65-F5344CB8AC3E}">
        <p14:creationId xmlns:p14="http://schemas.microsoft.com/office/powerpoint/2010/main" val="2858840369"/>
      </p:ext>
    </p:extLst>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Notice its source.</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Such “wisdom” does not come down from heaven but is earthly,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unspiritual</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of the devil. - v15.</a:t>
            </a:r>
            <a:endPar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James 1:14 - </a:t>
            </a:r>
            <a:r>
              <a:rPr lang="en-US" sz="2800" b="1" i="0" u="none" strike="noStrike" baseline="0">
                <a:solidFill>
                  <a:srgbClr val="000000"/>
                </a:solidFill>
                <a:effectLst>
                  <a:outerShdw blurRad="38100" dist="38100" dir="2700000" algn="tl">
                    <a:srgbClr val="000000">
                      <a:alpha val="43137"/>
                    </a:srgbClr>
                  </a:outerShdw>
                </a:effectLst>
                <a:latin typeface="Arial" panose="020B0604020202020204" pitchFamily="34" charset="0"/>
              </a:rPr>
              <a:t>but each one is tempted when, by his own evil desire, he is dragged away and enticed.</a:t>
            </a:r>
            <a:endPar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Wisdom of the World.</a:t>
            </a:r>
            <a:endParaRPr lang="en-US" dirty="0"/>
          </a:p>
        </p:txBody>
      </p:sp>
    </p:spTree>
    <p:extLst>
      <p:ext uri="{BB962C8B-B14F-4D97-AF65-F5344CB8AC3E}">
        <p14:creationId xmlns:p14="http://schemas.microsoft.com/office/powerpoint/2010/main" val="4018756336"/>
      </p:ext>
    </p:extLst>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Notice its source.</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Such “wisdom” does not come down from heaven but is earthly,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unspiritual</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of the devil. - v15.</a:t>
            </a:r>
            <a:endPar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a:p>
            <a:pPr marL="0" marR="0" indent="0" algn="just">
              <a:spcBef>
                <a:spcPts val="0"/>
              </a:spcBef>
              <a:spcAft>
                <a:spcPts val="0"/>
              </a:spcAf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Corinthians 2:14 -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The man without the Spirit does not accept the things that come from the Spirit of God, for they are foolishness to him, and he cannot understand them, because they are spiritually discerned.</a:t>
            </a:r>
            <a:endParaRPr lang="en-US" sz="2800" b="1" kern="1400">
              <a:ln>
                <a:noFill/>
              </a:ln>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Wisdom of the World.</a:t>
            </a:r>
            <a:endParaRPr lang="en-US" dirty="0"/>
          </a:p>
        </p:txBody>
      </p:sp>
    </p:spTree>
    <p:extLst>
      <p:ext uri="{BB962C8B-B14F-4D97-AF65-F5344CB8AC3E}">
        <p14:creationId xmlns:p14="http://schemas.microsoft.com/office/powerpoint/2010/main" val="3819899481"/>
      </p:ext>
    </p:extLst>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Notice its source.</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Such “wisdom” does not come down from heaven but is earthly, unspiritual,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of the devil</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v15.</a:t>
            </a:r>
          </a:p>
          <a:p>
            <a:pPr marL="0" indent="0" algn="just">
              <a:buNone/>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5. </a:t>
            </a:r>
            <a:r>
              <a:rPr 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Of  the  devil</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enticed  by 		Satan!</a:t>
            </a: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Wisdom of the World.</a:t>
            </a:r>
            <a:endParaRPr lang="en-US" dirty="0"/>
          </a:p>
        </p:txBody>
      </p:sp>
    </p:spTree>
    <p:extLst>
      <p:ext uri="{BB962C8B-B14F-4D97-AF65-F5344CB8AC3E}">
        <p14:creationId xmlns:p14="http://schemas.microsoft.com/office/powerpoint/2010/main" val="4062831398"/>
      </p:ext>
    </p:extLst>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a:t>
            </a:r>
            <a:r>
              <a:rPr lang="en-US" sz="4400" b="1">
                <a:solidFill>
                  <a:srgbClr val="990033"/>
                </a:solidFill>
                <a:effectLst>
                  <a:outerShdw blurRad="38100" dist="38100" dir="2700000" algn="tl">
                    <a:srgbClr val="000000">
                      <a:alpha val="43137"/>
                    </a:srgbClr>
                  </a:outerShdw>
                </a:effectLst>
                <a:latin typeface="Arial Narrow" pitchFamily="34" charset="0"/>
              </a:rPr>
              <a:t>. Notice its characteristics.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if you harbor bitter envy and selfish ambition in your hearts, do not boast about it or deny the truth. - v14.</a:t>
            </a: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Wisdom of the World.</a:t>
            </a:r>
            <a:endParaRPr lang="en-US" dirty="0"/>
          </a:p>
        </p:txBody>
      </p:sp>
    </p:spTree>
    <p:extLst>
      <p:ext uri="{BB962C8B-B14F-4D97-AF65-F5344CB8AC3E}">
        <p14:creationId xmlns:p14="http://schemas.microsoft.com/office/powerpoint/2010/main" val="2902471838"/>
      </p:ext>
    </p:extLst>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75D1394-ABF0-4E90-A1CF-266C684E34D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082BC91-7FA0-4EA4-9406-EAC4819EBDCB}"/>
              </a:ext>
            </a:extLst>
          </p:cNvPr>
          <p:cNvSpPr>
            <a:spLocks noGrp="1" noChangeArrowheads="1"/>
          </p:cNvSpPr>
          <p:nvPr>
            <p:ph idx="1"/>
          </p:nvPr>
        </p:nvSpPr>
        <p:spPr>
          <a:xfrm>
            <a:off x="533400" y="1219200"/>
            <a:ext cx="78486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1</a:t>
            </a:r>
            <a:r>
              <a:rPr lang="en-US" sz="4400" b="1">
                <a:solidFill>
                  <a:srgbClr val="990033"/>
                </a:solidFill>
                <a:effectLst>
                  <a:outerShdw blurRad="38100" dist="38100" dir="2700000" algn="tl">
                    <a:srgbClr val="000000">
                      <a:alpha val="43137"/>
                    </a:srgbClr>
                  </a:outerShdw>
                </a:effectLst>
                <a:latin typeface="Arial Narrow" pitchFamily="34" charset="0"/>
              </a:rPr>
              <a:t>. What is wisdom?</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Who is wise and understanding among you? Let him show it by his good life, by deeds done in the humility that comes from wisdom. - v13</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a:t>
            </a:r>
            <a:r>
              <a:rPr lang="en-US" sz="4400" b="1">
                <a:solidFill>
                  <a:srgbClr val="990033"/>
                </a:solidFill>
                <a:effectLst>
                  <a:outerShdw blurRad="38100" dist="38100" dir="2700000" algn="tl">
                    <a:srgbClr val="000000">
                      <a:alpha val="43137"/>
                    </a:srgbClr>
                  </a:outerShdw>
                </a:effectLst>
                <a:latin typeface="Arial Narrow" pitchFamily="34" charset="0"/>
              </a:rPr>
              <a:t>. Notice its characteristics.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if you harbor bitter envy and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selfish</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ambition</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in your hearts, do not boast about it or deny the truth. - v14.</a:t>
            </a:r>
          </a:p>
          <a:p>
            <a:pPr marL="0" indent="0" algn="just">
              <a:buNone/>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1. </a:t>
            </a:r>
            <a:r>
              <a:rPr 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Selfish ambition</a:t>
            </a:r>
            <a:r>
              <a:rPr lang="en-US" sz="4400" b="1">
                <a:solidFill>
                  <a:srgbClr val="339966"/>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a:t>
            </a:r>
            <a:b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b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(lit) “spinning for hire”.</a:t>
            </a:r>
          </a:p>
          <a:p>
            <a:pPr marL="0" indent="0" algn="just">
              <a:buNone/>
            </a:pPr>
            <a:endPar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a:p>
            <a:pPr marL="0" indent="0" algn="just">
              <a:buNone/>
            </a:pPr>
            <a:endPar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a:p>
            <a:pPr marL="0" indent="0" algn="just">
              <a:buNone/>
            </a:pPr>
            <a:r>
              <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rPr>
              <a:t>* </a:t>
            </a:r>
            <a:r>
              <a:rPr lang="el-GR" sz="2800" b="1" kern="140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ἐριθεία</a:t>
            </a:r>
            <a:endParaRPr lang="el-GR" sz="2800" kern="140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endParaRP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Wisdom of the World.</a:t>
            </a:r>
            <a:endParaRPr lang="en-US" dirty="0"/>
          </a:p>
        </p:txBody>
      </p:sp>
    </p:spTree>
    <p:extLst>
      <p:ext uri="{BB962C8B-B14F-4D97-AF65-F5344CB8AC3E}">
        <p14:creationId xmlns:p14="http://schemas.microsoft.com/office/powerpoint/2010/main" val="1644588892"/>
      </p:ext>
    </p:extLst>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a:t>
            </a:r>
            <a:r>
              <a:rPr lang="en-US" sz="4400" b="1">
                <a:solidFill>
                  <a:srgbClr val="990033"/>
                </a:solidFill>
                <a:effectLst>
                  <a:outerShdw blurRad="38100" dist="38100" dir="2700000" algn="tl">
                    <a:srgbClr val="000000">
                      <a:alpha val="43137"/>
                    </a:srgbClr>
                  </a:outerShdw>
                </a:effectLst>
                <a:latin typeface="Arial Narrow" pitchFamily="34" charset="0"/>
              </a:rPr>
              <a:t>. Notice its characteristics.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if you harbor bitter envy and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selfish</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ambition</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in your hearts, do not boast about it or deny the truth. - v14.</a:t>
            </a:r>
          </a:p>
          <a:p>
            <a:pPr marL="0" indent="0" algn="just">
              <a:buNone/>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1. </a:t>
            </a:r>
            <a:r>
              <a:rPr 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Selfish ambition</a:t>
            </a:r>
            <a:r>
              <a:rPr lang="en-US" sz="4400" b="1">
                <a:solidFill>
                  <a:srgbClr val="339966"/>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a:t>
            </a:r>
            <a:b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b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any work done for pay.</a:t>
            </a:r>
          </a:p>
          <a:p>
            <a:pPr marL="0" indent="0" algn="just">
              <a:buNone/>
            </a:pPr>
            <a:endPar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a:p>
            <a:pPr marL="0" indent="0" algn="just">
              <a:buNone/>
            </a:pPr>
            <a:endPar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a:p>
            <a:pPr marL="0" indent="0" algn="just">
              <a:buNone/>
            </a:pPr>
            <a:r>
              <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rPr>
              <a:t>* </a:t>
            </a:r>
            <a:r>
              <a:rPr lang="el-GR" sz="2800" b="1" kern="140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ἐριθεία</a:t>
            </a:r>
            <a:endParaRPr lang="el-GR" sz="2800" kern="140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endParaRP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Wisdom of the World.</a:t>
            </a:r>
            <a:endParaRPr lang="en-US" dirty="0"/>
          </a:p>
        </p:txBody>
      </p:sp>
    </p:spTree>
    <p:extLst>
      <p:ext uri="{BB962C8B-B14F-4D97-AF65-F5344CB8AC3E}">
        <p14:creationId xmlns:p14="http://schemas.microsoft.com/office/powerpoint/2010/main" val="2420481352"/>
      </p:ext>
    </p:extLst>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a:t>
            </a:r>
            <a:r>
              <a:rPr lang="en-US" sz="4400" b="1">
                <a:solidFill>
                  <a:srgbClr val="990033"/>
                </a:solidFill>
                <a:effectLst>
                  <a:outerShdw blurRad="38100" dist="38100" dir="2700000" algn="tl">
                    <a:srgbClr val="000000">
                      <a:alpha val="43137"/>
                    </a:srgbClr>
                  </a:outerShdw>
                </a:effectLst>
                <a:latin typeface="Arial Narrow" pitchFamily="34" charset="0"/>
              </a:rPr>
              <a:t>. Notice its characteristics.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if you harbor bitter envy and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selfish</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ambition</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in your hearts, do not boast about it or deny the truth. - v14.</a:t>
            </a:r>
          </a:p>
          <a:p>
            <a:pPr marL="0" indent="0" algn="just">
              <a:buNone/>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1. </a:t>
            </a:r>
            <a:r>
              <a:rPr 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Selfish ambition</a:t>
            </a:r>
            <a:r>
              <a:rPr lang="en-US" sz="4400" b="1">
                <a:solidFill>
                  <a:srgbClr val="339966"/>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a:t>
            </a:r>
            <a:b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b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doing whatever it takes to 		get what you want.</a:t>
            </a:r>
          </a:p>
          <a:p>
            <a:pPr marL="0" indent="0" algn="just">
              <a:buNone/>
            </a:pPr>
            <a:endPar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a:p>
            <a:pPr marL="0" indent="0" algn="just">
              <a:buNone/>
            </a:pPr>
            <a:r>
              <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rPr>
              <a:t>* </a:t>
            </a:r>
            <a:r>
              <a:rPr lang="el-GR" sz="2800" b="1" kern="140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ἐριθεία</a:t>
            </a:r>
            <a:endParaRPr lang="el-GR" sz="2800" kern="140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endParaRP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Wisdom of the World.</a:t>
            </a:r>
            <a:endParaRPr lang="en-US" dirty="0"/>
          </a:p>
        </p:txBody>
      </p:sp>
    </p:spTree>
    <p:extLst>
      <p:ext uri="{BB962C8B-B14F-4D97-AF65-F5344CB8AC3E}">
        <p14:creationId xmlns:p14="http://schemas.microsoft.com/office/powerpoint/2010/main" val="1481418245"/>
      </p:ext>
    </p:extLst>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a:t>
            </a:r>
            <a:r>
              <a:rPr lang="en-US" sz="4400" b="1">
                <a:solidFill>
                  <a:srgbClr val="990033"/>
                </a:solidFill>
                <a:effectLst>
                  <a:outerShdw blurRad="38100" dist="38100" dir="2700000" algn="tl">
                    <a:srgbClr val="000000">
                      <a:alpha val="43137"/>
                    </a:srgbClr>
                  </a:outerShdw>
                </a:effectLst>
                <a:latin typeface="Arial Narrow" pitchFamily="34" charset="0"/>
              </a:rPr>
              <a:t>. Notice its characteristics.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if you harbor bitter envy and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selfish</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ambition</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in your hearts, do not boast about it or deny the truth. - v14.</a:t>
            </a:r>
          </a:p>
          <a:p>
            <a:pPr marL="0" indent="0" algn="just">
              <a:buNone/>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1. </a:t>
            </a:r>
            <a:r>
              <a:rPr 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Selfish ambition</a:t>
            </a:r>
            <a:r>
              <a:rPr lang="en-US" sz="4400" b="1">
                <a:solidFill>
                  <a:srgbClr val="339966"/>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a:t>
            </a:r>
            <a:b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b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willingness to cause divi-		sion in order to get to the 		top!</a:t>
            </a:r>
          </a:p>
          <a:p>
            <a:pPr marL="0" indent="0" algn="just">
              <a:buNone/>
            </a:pPr>
            <a:r>
              <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rPr>
              <a:t>* </a:t>
            </a:r>
            <a:r>
              <a:rPr lang="el-GR" sz="2800" b="1" kern="140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ἐριθεία</a:t>
            </a:r>
            <a:endParaRPr lang="el-GR" sz="2800" kern="140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endParaRP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Wisdom of the World.</a:t>
            </a:r>
            <a:endParaRPr lang="en-US" dirty="0"/>
          </a:p>
        </p:txBody>
      </p:sp>
    </p:spTree>
    <p:extLst>
      <p:ext uri="{BB962C8B-B14F-4D97-AF65-F5344CB8AC3E}">
        <p14:creationId xmlns:p14="http://schemas.microsoft.com/office/powerpoint/2010/main" val="1315202450"/>
      </p:ext>
    </p:extLst>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a:t>
            </a:r>
            <a:r>
              <a:rPr lang="en-US" sz="4400" b="1">
                <a:solidFill>
                  <a:srgbClr val="990033"/>
                </a:solidFill>
                <a:effectLst>
                  <a:outerShdw blurRad="38100" dist="38100" dir="2700000" algn="tl">
                    <a:srgbClr val="000000">
                      <a:alpha val="43137"/>
                    </a:srgbClr>
                  </a:outerShdw>
                </a:effectLst>
                <a:latin typeface="Arial Narrow" pitchFamily="34" charset="0"/>
              </a:rPr>
              <a:t>. Notice its characteristics.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if you harbor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bitter envy</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selfish ambition in your hearts, do not boast about it or deny the truth. - v14.</a:t>
            </a:r>
          </a:p>
          <a:p>
            <a:pPr marL="0" indent="0">
              <a:buNone/>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2. </a:t>
            </a:r>
            <a:r>
              <a:rPr 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Bitter envy</a:t>
            </a:r>
            <a:r>
              <a:rPr lang="en-US" sz="4400" b="1">
                <a:solidFill>
                  <a:srgbClr val="339966"/>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jealousy &amp; 			bitterness.</a:t>
            </a:r>
          </a:p>
          <a:p>
            <a:pPr marL="0" indent="0" algn="just">
              <a:buNone/>
            </a:pPr>
            <a:endPar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a:p>
            <a:pPr marL="0" indent="0" algn="just">
              <a:buNone/>
            </a:pPr>
            <a:endPar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a:p>
            <a:pPr marL="0" indent="0" algn="just">
              <a:buNone/>
            </a:pPr>
            <a:r>
              <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rPr>
              <a:t>* </a:t>
            </a:r>
            <a:r>
              <a:rPr lang="el-GR" sz="2800" b="1" kern="1400">
                <a:ln>
                  <a:noFill/>
                </a:ln>
                <a:solidFill>
                  <a:srgbClr val="000000"/>
                </a:solidFill>
                <a:effectLst>
                  <a:outerShdw blurRad="38100" dist="38100" dir="2700000" algn="tl">
                    <a:srgbClr val="000000">
                      <a:alpha val="43137"/>
                    </a:srgbClr>
                  </a:outerShdw>
                </a:effectLst>
                <a:latin typeface="Segoe UI Symbol" panose="020B0502040204020203" pitchFamily="34" charset="0"/>
              </a:rPr>
              <a:t>ζῆλος</a:t>
            </a:r>
            <a:endParaRPr lang="el-GR" sz="2800" kern="1400">
              <a:ln>
                <a:noFill/>
              </a:ln>
              <a:solidFill>
                <a:srgbClr val="000000"/>
              </a:solidFill>
              <a:effectLst>
                <a:outerShdw blurRad="38100" dist="38100" dir="2700000" algn="tl">
                  <a:srgbClr val="000000">
                    <a:alpha val="43137"/>
                  </a:srgbClr>
                </a:outerShdw>
              </a:effectLst>
              <a:latin typeface="Times New Roman" panose="02020603050405020304" pitchFamily="18" charset="0"/>
            </a:endParaRP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Wisdom of the World.</a:t>
            </a:r>
            <a:endParaRPr lang="en-US" dirty="0"/>
          </a:p>
        </p:txBody>
      </p:sp>
    </p:spTree>
    <p:extLst>
      <p:ext uri="{BB962C8B-B14F-4D97-AF65-F5344CB8AC3E}">
        <p14:creationId xmlns:p14="http://schemas.microsoft.com/office/powerpoint/2010/main" val="4189874982"/>
      </p:ext>
    </p:extLst>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a:t>
            </a:r>
            <a:r>
              <a:rPr lang="en-US" sz="4400" b="1">
                <a:solidFill>
                  <a:srgbClr val="990033"/>
                </a:solidFill>
                <a:effectLst>
                  <a:outerShdw blurRad="38100" dist="38100" dir="2700000" algn="tl">
                    <a:srgbClr val="000000">
                      <a:alpha val="43137"/>
                    </a:srgbClr>
                  </a:outerShdw>
                </a:effectLst>
                <a:latin typeface="Arial Narrow" pitchFamily="34" charset="0"/>
              </a:rPr>
              <a:t>. Notice its characteristics.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if you harbor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bitter envy</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selfish ambition in your hearts, do not boast about it or deny the truth. - v14.</a:t>
            </a:r>
          </a:p>
          <a:p>
            <a:pPr marL="0" indent="0">
              <a:buNone/>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2. </a:t>
            </a:r>
            <a:r>
              <a:rPr 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Bitter envy</a:t>
            </a:r>
            <a:r>
              <a:rPr lang="en-US" sz="4400" b="1">
                <a:solidFill>
                  <a:srgbClr val="339966"/>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jealousy &amp; 			bitterness.</a:t>
            </a:r>
          </a:p>
          <a:p>
            <a:pPr marL="0" indent="0" algn="ctr">
              <a:buNone/>
            </a:pPr>
            <a:endPar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lgn="ctr">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Genesis 39:7-20</a:t>
            </a:r>
            <a:endPar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a:p>
            <a:pPr marL="0" indent="0" algn="just">
              <a:buNone/>
            </a:pPr>
            <a:r>
              <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rPr>
              <a:t>* </a:t>
            </a:r>
            <a:r>
              <a:rPr lang="el-GR" sz="2800" b="1" kern="1400">
                <a:ln>
                  <a:noFill/>
                </a:ln>
                <a:solidFill>
                  <a:srgbClr val="000000"/>
                </a:solidFill>
                <a:effectLst>
                  <a:outerShdw blurRad="38100" dist="38100" dir="2700000" algn="tl">
                    <a:srgbClr val="000000">
                      <a:alpha val="43137"/>
                    </a:srgbClr>
                  </a:outerShdw>
                </a:effectLst>
                <a:latin typeface="Segoe UI Symbol" panose="020B0502040204020203" pitchFamily="34" charset="0"/>
              </a:rPr>
              <a:t>ζῆλος</a:t>
            </a:r>
            <a:endParaRPr lang="el-GR" sz="2800" kern="1400">
              <a:ln>
                <a:noFill/>
              </a:ln>
              <a:solidFill>
                <a:srgbClr val="000000"/>
              </a:solidFill>
              <a:effectLst>
                <a:outerShdw blurRad="38100" dist="38100" dir="2700000" algn="tl">
                  <a:srgbClr val="000000">
                    <a:alpha val="43137"/>
                  </a:srgbClr>
                </a:outerShdw>
              </a:effectLst>
              <a:latin typeface="Times New Roman" panose="02020603050405020304" pitchFamily="18" charset="0"/>
            </a:endParaRP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Wisdom of the World.</a:t>
            </a:r>
            <a:endParaRPr lang="en-US" dirty="0"/>
          </a:p>
        </p:txBody>
      </p:sp>
    </p:spTree>
    <p:extLst>
      <p:ext uri="{BB962C8B-B14F-4D97-AF65-F5344CB8AC3E}">
        <p14:creationId xmlns:p14="http://schemas.microsoft.com/office/powerpoint/2010/main" val="2636226966"/>
      </p:ext>
    </p:extLst>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a:t>
            </a:r>
            <a:r>
              <a:rPr lang="en-US" sz="4400" b="1">
                <a:solidFill>
                  <a:srgbClr val="990033"/>
                </a:solidFill>
                <a:effectLst>
                  <a:outerShdw blurRad="38100" dist="38100" dir="2700000" algn="tl">
                    <a:srgbClr val="000000">
                      <a:alpha val="43137"/>
                    </a:srgbClr>
                  </a:outerShdw>
                </a:effectLst>
                <a:latin typeface="Arial Narrow" pitchFamily="34" charset="0"/>
              </a:rPr>
              <a:t>. Notice its characteristics.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if you harbor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bitter envy</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selfish ambition in your hearts, do not boast about it or deny the truth. - v14.</a:t>
            </a:r>
          </a:p>
          <a:p>
            <a:pPr marL="0" indent="0">
              <a:buNone/>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2. </a:t>
            </a:r>
            <a:r>
              <a:rPr 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Bitter envy</a:t>
            </a:r>
            <a:r>
              <a:rPr lang="en-US" sz="4400" b="1">
                <a:solidFill>
                  <a:srgbClr val="339966"/>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jealousy &amp; 			bitterness.</a:t>
            </a:r>
          </a:p>
          <a:p>
            <a:pPr marL="0" indent="0" algn="ctr">
              <a:buNone/>
            </a:pPr>
            <a:endPar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lgn="ctr">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John 11:45-53</a:t>
            </a:r>
            <a:endPar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a:p>
            <a:pPr marL="0" indent="0" algn="just">
              <a:buNone/>
            </a:pPr>
            <a:r>
              <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rPr>
              <a:t>* </a:t>
            </a:r>
            <a:r>
              <a:rPr lang="el-GR" sz="2800" b="1" kern="1400">
                <a:ln>
                  <a:noFill/>
                </a:ln>
                <a:solidFill>
                  <a:srgbClr val="000000"/>
                </a:solidFill>
                <a:effectLst>
                  <a:outerShdw blurRad="38100" dist="38100" dir="2700000" algn="tl">
                    <a:srgbClr val="000000">
                      <a:alpha val="43137"/>
                    </a:srgbClr>
                  </a:outerShdw>
                </a:effectLst>
                <a:latin typeface="Segoe UI Symbol" panose="020B0502040204020203" pitchFamily="34" charset="0"/>
              </a:rPr>
              <a:t>ζῆλος</a:t>
            </a:r>
            <a:endParaRPr lang="el-GR" sz="2800" kern="1400">
              <a:ln>
                <a:noFill/>
              </a:ln>
              <a:solidFill>
                <a:srgbClr val="000000"/>
              </a:solidFill>
              <a:effectLst>
                <a:outerShdw blurRad="38100" dist="38100" dir="2700000" algn="tl">
                  <a:srgbClr val="000000">
                    <a:alpha val="43137"/>
                  </a:srgbClr>
                </a:outerShdw>
              </a:effectLst>
              <a:latin typeface="Times New Roman" panose="02020603050405020304" pitchFamily="18" charset="0"/>
            </a:endParaRP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Wisdom of the World.</a:t>
            </a:r>
            <a:endParaRPr lang="en-US" dirty="0"/>
          </a:p>
        </p:txBody>
      </p:sp>
    </p:spTree>
    <p:extLst>
      <p:ext uri="{BB962C8B-B14F-4D97-AF65-F5344CB8AC3E}">
        <p14:creationId xmlns:p14="http://schemas.microsoft.com/office/powerpoint/2010/main" val="1401353801"/>
      </p:ext>
    </p:extLst>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a:t>
            </a:r>
            <a:r>
              <a:rPr lang="en-US" sz="4400" b="1">
                <a:solidFill>
                  <a:srgbClr val="990033"/>
                </a:solidFill>
                <a:effectLst>
                  <a:outerShdw blurRad="38100" dist="38100" dir="2700000" algn="tl">
                    <a:srgbClr val="000000">
                      <a:alpha val="43137"/>
                    </a:srgbClr>
                  </a:outerShdw>
                </a:effectLst>
                <a:latin typeface="Arial Narrow" pitchFamily="34" charset="0"/>
              </a:rPr>
              <a:t>. Notice its characteristics.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if you harbor bitter envy and selfish ambition in your hearts, do not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boast</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about it or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deny the truth</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v14.</a:t>
            </a:r>
          </a:p>
          <a:p>
            <a:pPr marL="0" indent="0">
              <a:buNone/>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3.  </a:t>
            </a:r>
            <a:r>
              <a:rPr 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Boasting &amp; lying against the 		truth.</a:t>
            </a: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Wisdom of the World.</a:t>
            </a:r>
            <a:endParaRPr lang="en-US" dirty="0"/>
          </a:p>
        </p:txBody>
      </p:sp>
    </p:spTree>
    <p:extLst>
      <p:ext uri="{BB962C8B-B14F-4D97-AF65-F5344CB8AC3E}">
        <p14:creationId xmlns:p14="http://schemas.microsoft.com/office/powerpoint/2010/main" val="171131762"/>
      </p:ext>
    </p:extLst>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a:t>
            </a:r>
            <a:r>
              <a:rPr lang="en-US" sz="4400" b="1">
                <a:solidFill>
                  <a:srgbClr val="990033"/>
                </a:solidFill>
                <a:effectLst>
                  <a:outerShdw blurRad="38100" dist="38100" dir="2700000" algn="tl">
                    <a:srgbClr val="000000">
                      <a:alpha val="43137"/>
                    </a:srgbClr>
                  </a:outerShdw>
                </a:effectLst>
                <a:latin typeface="Arial Narrow" pitchFamily="34" charset="0"/>
              </a:rPr>
              <a:t>. Notice its results.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 where you have envy and selfish ambition, there you find disorder and every evil practice. - v16.</a:t>
            </a: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Wisdom of the World.</a:t>
            </a:r>
            <a:endParaRPr lang="en-US" dirty="0"/>
          </a:p>
        </p:txBody>
      </p:sp>
    </p:spTree>
    <p:extLst>
      <p:ext uri="{BB962C8B-B14F-4D97-AF65-F5344CB8AC3E}">
        <p14:creationId xmlns:p14="http://schemas.microsoft.com/office/powerpoint/2010/main" val="4098887089"/>
      </p:ext>
    </p:extLst>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a:t>
            </a:r>
            <a:r>
              <a:rPr lang="en-US" sz="4400" b="1">
                <a:solidFill>
                  <a:srgbClr val="990033"/>
                </a:solidFill>
                <a:effectLst>
                  <a:outerShdw blurRad="38100" dist="38100" dir="2700000" algn="tl">
                    <a:srgbClr val="000000">
                      <a:alpha val="43137"/>
                    </a:srgbClr>
                  </a:outerShdw>
                </a:effectLst>
                <a:latin typeface="Arial Narrow" pitchFamily="34" charset="0"/>
              </a:rPr>
              <a:t>. Notice its results.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 where you have envy and selfish ambition, there you find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disorder</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every evil practice. - v16.</a:t>
            </a:r>
          </a:p>
          <a:p>
            <a:pPr marL="0" indent="0">
              <a:buNone/>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1.  </a:t>
            </a:r>
            <a:r>
              <a:rPr 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Disorder</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(lit) “a negative 		standing down”.</a:t>
            </a:r>
          </a:p>
          <a:p>
            <a:pPr marL="0" indent="0">
              <a:buNone/>
            </a:pPr>
            <a:endPar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a:p>
            <a:pPr marL="0" indent="0">
              <a:buNone/>
            </a:pPr>
            <a:endPar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a:p>
            <a:pPr marL="0" indent="0">
              <a:buNone/>
            </a:pPr>
            <a:r>
              <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rPr>
              <a:t>* </a:t>
            </a:r>
            <a:r>
              <a:rPr lang="el-GR" sz="2800" b="1" kern="140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ἀκαταστασία</a:t>
            </a: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Wisdom of the World.</a:t>
            </a:r>
            <a:endParaRPr lang="en-US" dirty="0"/>
          </a:p>
        </p:txBody>
      </p:sp>
    </p:spTree>
    <p:extLst>
      <p:ext uri="{BB962C8B-B14F-4D97-AF65-F5344CB8AC3E}">
        <p14:creationId xmlns:p14="http://schemas.microsoft.com/office/powerpoint/2010/main" val="1449354596"/>
      </p:ext>
    </p:extLst>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75D1394-ABF0-4E90-A1CF-266C684E34D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082BC91-7FA0-4EA4-9406-EAC4819EBDCB}"/>
              </a:ext>
            </a:extLst>
          </p:cNvPr>
          <p:cNvSpPr>
            <a:spLocks noGrp="1" noChangeArrowheads="1"/>
          </p:cNvSpPr>
          <p:nvPr>
            <p:ph idx="1"/>
          </p:nvPr>
        </p:nvSpPr>
        <p:spPr>
          <a:xfrm>
            <a:off x="533400" y="1219200"/>
            <a:ext cx="78486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1.  </a:t>
            </a:r>
            <a:r>
              <a:rPr lang="en-US" sz="4400" b="1">
                <a:solidFill>
                  <a:srgbClr val="006600"/>
                </a:solidFill>
                <a:effectLst>
                  <a:outerShdw blurRad="38100" dist="38100" dir="2700000" algn="tl">
                    <a:srgbClr val="000000">
                      <a:alpha val="43137"/>
                    </a:srgbClr>
                  </a:outerShdw>
                </a:effectLst>
                <a:latin typeface="Arial Narrow" pitchFamily="34" charset="0"/>
              </a:rPr>
              <a:t>American Heritage Dictionary</a:t>
            </a:r>
          </a:p>
          <a:p>
            <a:pPr marL="609600" indent="-609600" algn="just" eaLnBrk="1" fontAlgn="auto" hangingPunct="1">
              <a:spcAft>
                <a:spcPts val="0"/>
              </a:spcAft>
              <a:buFont typeface="Wingdings 2" panose="05020102010507070707" pitchFamily="18" charset="2"/>
              <a:buNone/>
              <a:defRPr/>
            </a:pPr>
            <a:r>
              <a:rPr lang="en-US" sz="4000" b="1">
                <a:solidFill>
                  <a:srgbClr val="990033"/>
                </a:solidFill>
                <a:effectLst>
                  <a:outerShdw blurRad="38100" dist="38100" dir="2700000" algn="tl">
                    <a:srgbClr val="000000">
                      <a:alpha val="43137"/>
                    </a:srgbClr>
                  </a:outerShdw>
                </a:effectLst>
                <a:latin typeface="Arial Narrow" pitchFamily="34" charset="0"/>
              </a:rPr>
              <a:t>	a. An understanding of what is 	true, right &amp; lasting.</a:t>
            </a:r>
          </a:p>
          <a:p>
            <a:pPr marL="609600" indent="-609600" algn="just" eaLnBrk="1" fontAlgn="auto" hangingPunct="1">
              <a:spcAft>
                <a:spcPts val="0"/>
              </a:spcAft>
              <a:buFont typeface="Wingdings 2" panose="05020102010507070707" pitchFamily="18" charset="2"/>
              <a:buNone/>
              <a:defRPr/>
            </a:pPr>
            <a:r>
              <a:rPr lang="en-US" sz="4000" b="1">
                <a:solidFill>
                  <a:srgbClr val="990033"/>
                </a:solidFill>
                <a:effectLst>
                  <a:outerShdw blurRad="38100" dist="38100" dir="2700000" algn="tl">
                    <a:srgbClr val="000000">
                      <a:alpha val="43137"/>
                    </a:srgbClr>
                  </a:outerShdw>
                </a:effectLst>
                <a:latin typeface="Arial Narrow" pitchFamily="34" charset="0"/>
              </a:rPr>
              <a:t>	b. The ability to live successfully.</a:t>
            </a:r>
          </a:p>
          <a:p>
            <a:pPr marL="609600" indent="-609600" algn="just" eaLnBrk="1" fontAlgn="auto" hangingPunct="1">
              <a:spcAft>
                <a:spcPts val="0"/>
              </a:spcAft>
              <a:buFont typeface="Wingdings 2" panose="05020102010507070707" pitchFamily="18" charset="2"/>
              <a:buNone/>
              <a:defRPr/>
            </a:pPr>
            <a:r>
              <a:rPr lang="en-US" sz="4000" b="1">
                <a:solidFill>
                  <a:srgbClr val="990033"/>
                </a:solidFill>
                <a:effectLst>
                  <a:outerShdw blurRad="38100" dist="38100" dir="2700000" algn="tl">
                    <a:srgbClr val="000000">
                      <a:alpha val="43137"/>
                    </a:srgbClr>
                  </a:outerShdw>
                </a:effectLst>
                <a:latin typeface="Arial Narrow" pitchFamily="34" charset="0"/>
              </a:rPr>
              <a:t>	c. How to know &amp; practice what is 	right.</a:t>
            </a:r>
          </a:p>
          <a:p>
            <a:pPr marL="609600" indent="-609600" algn="just" eaLnBrk="1" fontAlgn="auto" hangingPunct="1">
              <a:spcAft>
                <a:spcPts val="0"/>
              </a:spcAft>
              <a:buFont typeface="Wingdings 2" panose="05020102010507070707" pitchFamily="18" charset="2"/>
              <a:buNone/>
              <a:defRPr/>
            </a:pPr>
            <a:r>
              <a:rPr lang="en-US" sz="4000" b="1">
                <a:solidFill>
                  <a:srgbClr val="990033"/>
                </a:solidFill>
                <a:effectLst>
                  <a:outerShdw blurRad="38100" dist="38100" dir="2700000" algn="tl">
                    <a:srgbClr val="000000">
                      <a:alpha val="43137"/>
                    </a:srgbClr>
                  </a:outerShdw>
                </a:effectLst>
                <a:latin typeface="Arial Narrow" pitchFamily="34" charset="0"/>
              </a:rPr>
              <a:t>	d. How to relate to people &amp; make 	decisions.</a:t>
            </a:r>
            <a:endParaRPr lang="en-US" sz="4000" b="1" dirty="0">
              <a:solidFill>
                <a:srgbClr val="990033"/>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1389408232"/>
      </p:ext>
    </p:extLst>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a:t>
            </a:r>
            <a:r>
              <a:rPr lang="en-US" sz="4400" b="1">
                <a:solidFill>
                  <a:srgbClr val="990033"/>
                </a:solidFill>
                <a:effectLst>
                  <a:outerShdw blurRad="38100" dist="38100" dir="2700000" algn="tl">
                    <a:srgbClr val="000000">
                      <a:alpha val="43137"/>
                    </a:srgbClr>
                  </a:outerShdw>
                </a:effectLst>
                <a:latin typeface="Arial Narrow" pitchFamily="34" charset="0"/>
              </a:rPr>
              <a:t>. Notice its results.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 where you have envy and selfish ambition, there you find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disorder</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every evil practice. - v16.</a:t>
            </a:r>
          </a:p>
          <a:p>
            <a:pPr marL="0" indent="0">
              <a:buNone/>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1.  </a:t>
            </a:r>
            <a:r>
              <a:rPr 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Disorder</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confusion &amp; 			instability.</a:t>
            </a:r>
          </a:p>
          <a:p>
            <a:pPr marL="0" indent="0">
              <a:buNone/>
            </a:pPr>
            <a:endPar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a:p>
            <a:pPr marL="0" indent="0">
              <a:buNone/>
            </a:pPr>
            <a:endPar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a:p>
            <a:pPr marL="0" indent="0">
              <a:buNone/>
            </a:pPr>
            <a:r>
              <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rPr>
              <a:t>* </a:t>
            </a:r>
            <a:r>
              <a:rPr lang="el-GR" sz="2800" b="1" kern="140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ἀκαταστασία</a:t>
            </a: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Wisdom of the World.</a:t>
            </a:r>
            <a:endParaRPr lang="en-US" dirty="0"/>
          </a:p>
        </p:txBody>
      </p:sp>
    </p:spTree>
    <p:extLst>
      <p:ext uri="{BB962C8B-B14F-4D97-AF65-F5344CB8AC3E}">
        <p14:creationId xmlns:p14="http://schemas.microsoft.com/office/powerpoint/2010/main" val="3314048300"/>
      </p:ext>
    </p:extLst>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a:t>
            </a:r>
            <a:r>
              <a:rPr lang="en-US" sz="4400" b="1">
                <a:solidFill>
                  <a:srgbClr val="990033"/>
                </a:solidFill>
                <a:effectLst>
                  <a:outerShdw blurRad="38100" dist="38100" dir="2700000" algn="tl">
                    <a:srgbClr val="000000">
                      <a:alpha val="43137"/>
                    </a:srgbClr>
                  </a:outerShdw>
                </a:effectLst>
                <a:latin typeface="Arial Narrow" pitchFamily="34" charset="0"/>
              </a:rPr>
              <a:t>. Notice its results.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 where you have envy and selfish ambition, there you find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disorder</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every evil practice. - v16.</a:t>
            </a:r>
            <a:endPar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a:p>
            <a:pPr marL="0" marR="0" indent="0" algn="just">
              <a:spcBef>
                <a:spcPts val="0"/>
              </a:spcBef>
              <a:spcAft>
                <a:spcPts val="0"/>
              </a:spcAf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James 4:1-2 -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What causes fights and quarrels among you? Don’t they come from your desires that battle within you? You want something but don’t get it. You kill and covet, but you cannot have what you want. You quarrel and fight.</a:t>
            </a:r>
            <a:endParaRPr lang="en-US" sz="2800" b="1" kern="1400">
              <a:ln>
                <a:noFill/>
              </a:ln>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Wisdom of the World.</a:t>
            </a:r>
            <a:endParaRPr lang="en-US" dirty="0"/>
          </a:p>
        </p:txBody>
      </p:sp>
    </p:spTree>
    <p:extLst>
      <p:ext uri="{BB962C8B-B14F-4D97-AF65-F5344CB8AC3E}">
        <p14:creationId xmlns:p14="http://schemas.microsoft.com/office/powerpoint/2010/main" val="2427013543"/>
      </p:ext>
    </p:extLst>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a:t>
            </a:r>
            <a:r>
              <a:rPr lang="en-US" sz="4400" b="1">
                <a:solidFill>
                  <a:srgbClr val="990033"/>
                </a:solidFill>
                <a:effectLst>
                  <a:outerShdw blurRad="38100" dist="38100" dir="2700000" algn="tl">
                    <a:srgbClr val="000000">
                      <a:alpha val="43137"/>
                    </a:srgbClr>
                  </a:outerShdw>
                </a:effectLst>
                <a:latin typeface="Arial Narrow" pitchFamily="34" charset="0"/>
              </a:rPr>
              <a:t>. Notice its results.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 where you have envy and selfish ambition, there you find disorder and every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evil practice</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v16.</a:t>
            </a:r>
          </a:p>
          <a:p>
            <a:pPr marL="0" indent="0">
              <a:buNone/>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2.  </a:t>
            </a:r>
            <a:r>
              <a:rPr 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Evil practice</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Wisdom of the World.</a:t>
            </a:r>
            <a:endParaRPr lang="en-US" dirty="0"/>
          </a:p>
        </p:txBody>
      </p:sp>
    </p:spTree>
    <p:extLst>
      <p:ext uri="{BB962C8B-B14F-4D97-AF65-F5344CB8AC3E}">
        <p14:creationId xmlns:p14="http://schemas.microsoft.com/office/powerpoint/2010/main" val="1874222225"/>
      </p:ext>
    </p:extLst>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a:t>
            </a:r>
            <a:r>
              <a:rPr lang="en-US" sz="4400" b="1">
                <a:solidFill>
                  <a:srgbClr val="990033"/>
                </a:solidFill>
                <a:effectLst>
                  <a:outerShdw blurRad="38100" dist="38100" dir="2700000" algn="tl">
                    <a:srgbClr val="000000">
                      <a:alpha val="43137"/>
                    </a:srgbClr>
                  </a:outerShdw>
                </a:effectLst>
                <a:latin typeface="Arial Narrow" pitchFamily="34" charset="0"/>
              </a:rPr>
              <a:t>. What should you do about it?</a:t>
            </a:r>
          </a:p>
          <a:p>
            <a:pPr marL="609600" indent="-609600" algn="just" eaLnBrk="1" fontAlgn="auto" hangingPunct="1">
              <a:spcAft>
                <a:spcPts val="0"/>
              </a:spcAf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a:solidFill>
                  <a:srgbClr val="006600"/>
                </a:solidFill>
                <a:effectLst>
                  <a:outerShdw blurRad="38100" dist="38100" dir="2700000" algn="tl">
                    <a:srgbClr val="000000">
                      <a:alpha val="43137"/>
                    </a:srgbClr>
                  </a:outerShdw>
                </a:effectLst>
                <a:latin typeface="Arial Narrow" pitchFamily="34" charset="0"/>
              </a:rPr>
              <a:t>Don’t glory in your wisdom</a:t>
            </a:r>
          </a:p>
          <a:p>
            <a:pPr marL="609600" indent="-609600" algn="ctr" eaLnBrk="1" fontAlgn="auto" hangingPunct="1">
              <a:spcAft>
                <a:spcPts val="0"/>
              </a:spcAft>
              <a:buFont typeface="Wingdings 2" panose="05020102010507070707" pitchFamily="18" charset="2"/>
              <a:buNone/>
              <a:defRPr/>
            </a:pPr>
            <a:r>
              <a:rPr lang="en-US" sz="4400" b="1">
                <a:solidFill>
                  <a:srgbClr val="006600"/>
                </a:solidFill>
                <a:effectLst>
                  <a:outerShdw blurRad="38100" dist="38100" dir="2700000" algn="tl">
                    <a:srgbClr val="000000">
                      <a:alpha val="43137"/>
                    </a:srgbClr>
                  </a:outerShdw>
                </a:effectLst>
                <a:latin typeface="Arial Narrow" pitchFamily="34" charset="0"/>
              </a:rPr>
              <a:t>But in your humbleness!</a:t>
            </a: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Wisdom of the World.</a:t>
            </a:r>
            <a:endParaRPr lang="en-US" dirty="0"/>
          </a:p>
        </p:txBody>
      </p:sp>
    </p:spTree>
    <p:extLst>
      <p:ext uri="{BB962C8B-B14F-4D97-AF65-F5344CB8AC3E}">
        <p14:creationId xmlns:p14="http://schemas.microsoft.com/office/powerpoint/2010/main" val="1735057625"/>
      </p:ext>
    </p:extLst>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62C8F4E-3FB5-48D7-9C68-95E8DC0127B7}"/>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D53B07-090E-4151-9CD2-DC6E03F1182A}"/>
              </a:ext>
            </a:extLst>
          </p:cNvPr>
          <p:cNvSpPr>
            <a:spLocks noGrp="1" noChangeArrowheads="1"/>
          </p:cNvSpPr>
          <p:nvPr>
            <p:ph idx="1"/>
          </p:nvPr>
        </p:nvSpPr>
        <p:spPr>
          <a:xfrm>
            <a:off x="457200" y="9144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    The Wisdom of the World </a:t>
            </a:r>
            <a:r>
              <a:rPr lang="en-US" sz="2800" b="1">
                <a:solidFill>
                  <a:schemeClr val="bg1">
                    <a:lumMod val="65000"/>
                  </a:schemeClr>
                </a:solidFill>
                <a:effectLst>
                  <a:outerShdw blurRad="38100" dist="38100" dir="2700000" algn="tl">
                    <a:srgbClr val="000000">
                      <a:alpha val="43137"/>
                    </a:srgbClr>
                  </a:outerShdw>
                </a:effectLst>
                <a:latin typeface="Arial Narrow" pitchFamily="34" charset="0"/>
              </a:rPr>
              <a:t>- v14-16</a:t>
            </a:r>
            <a:endParaRPr lang="en-US" sz="2800" b="1" dirty="0">
              <a:solidFill>
                <a:schemeClr val="bg1">
                  <a:lumMod val="65000"/>
                </a:schemeClr>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a:solidFill>
                  <a:srgbClr val="002060"/>
                </a:solidFill>
                <a:effectLst>
                  <a:outerShdw blurRad="38100" dist="38100" dir="2700000" algn="tl">
                    <a:srgbClr val="000000">
                      <a:alpha val="43137"/>
                    </a:srgbClr>
                  </a:outerShdw>
                </a:effectLst>
                <a:latin typeface="Arial Narrow" pitchFamily="34" charset="0"/>
              </a:rPr>
              <a:t>II.  The Wisdom from Above</a:t>
            </a:r>
            <a:r>
              <a:rPr lang="en-US" sz="2800" b="1">
                <a:solidFill>
                  <a:schemeClr val="tx1"/>
                </a:solidFill>
                <a:effectLst>
                  <a:outerShdw blurRad="38100" dist="38100" dir="2700000" algn="tl">
                    <a:srgbClr val="000000">
                      <a:alpha val="43137"/>
                    </a:srgbClr>
                  </a:outerShdw>
                </a:effectLst>
                <a:latin typeface="Arial Narrow" pitchFamily="34" charset="0"/>
              </a:rPr>
              <a:t> - v13 &amp; 17-1</a:t>
            </a:r>
            <a:r>
              <a:rPr lang="en-US" sz="2800" b="1" dirty="0">
                <a:solidFill>
                  <a:schemeClr val="tx1"/>
                </a:solidFill>
                <a:effectLst>
                  <a:outerShdw blurRad="38100" dist="38100" dir="2700000" algn="tl">
                    <a:srgbClr val="000000">
                      <a:alpha val="43137"/>
                    </a:srgbClr>
                  </a:outerShdw>
                </a:effectLst>
                <a:latin typeface="Arial Narrow" pitchFamily="34" charset="0"/>
              </a:rPr>
              <a:t>8</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3365860370"/>
      </p:ext>
    </p:extLst>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A. Notice its source.</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the wisdom that comes from heaven is first of all pure; then peace-loving, considerate, submissive, full of mercy and good fruit, impartial and sincere. - v1</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7</a:t>
            </a:r>
            <a:endPar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rPr>
              <a:t>The Wisdom from Above.</a:t>
            </a:r>
            <a:endParaRPr lang="en-US" dirty="0"/>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A. Notice its source.</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the wisdom that comes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from heaven</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is first of all pure; then peace-loving, considerate, submissive, full of mercy and good fruit, impartial and sincere. - v17</a:t>
            </a:r>
          </a:p>
          <a:p>
            <a:pPr marL="0" indent="0" algn="just">
              <a:buNone/>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1. Its from above.</a:t>
            </a: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rPr>
              <a:t>The Wisdom from Above.</a:t>
            </a:r>
            <a:endParaRPr lang="en-US" dirty="0"/>
          </a:p>
        </p:txBody>
      </p:sp>
    </p:spTree>
    <p:extLst>
      <p:ext uri="{BB962C8B-B14F-4D97-AF65-F5344CB8AC3E}">
        <p14:creationId xmlns:p14="http://schemas.microsoft.com/office/powerpoint/2010/main" val="2440789972"/>
      </p:ext>
    </p:extLst>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A. Notice its source.</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the wisdom that comes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from heaven</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is first of all pure; then peace-loving, considerate, submissive, full of mercy and good fruit, impartial and sincere. - v17</a:t>
            </a:r>
          </a:p>
          <a:p>
            <a:pPr marL="0" indent="0" algn="just">
              <a:buNone/>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2. You can get this wisdom by:</a:t>
            </a:r>
          </a:p>
          <a:p>
            <a:pPr marL="0" marR="0" indent="0" algn="just">
              <a:spcBef>
                <a:spcPts val="0"/>
              </a:spcBef>
              <a:spcAft>
                <a:spcPts val="0"/>
              </a:spcAft>
              <a:buNone/>
            </a:pPr>
            <a:r>
              <a:rPr lang="en-US" sz="2200" b="1" kern="1400">
                <a:ln>
                  <a:noFill/>
                </a:ln>
                <a:solidFill>
                  <a:schemeClr val="tx1"/>
                </a:solidFill>
                <a:effectLst>
                  <a:outerShdw blurRad="38100" dist="38100" dir="2700000" algn="tl">
                    <a:srgbClr val="000000">
                      <a:alpha val="43137"/>
                    </a:srgbClr>
                  </a:outerShdw>
                </a:effectLst>
                <a:latin typeface="Arial" panose="020B0604020202020204" pitchFamily="34" charset="0"/>
              </a:rPr>
              <a:t>James 1:5 - If any of you lacks wisdom, </a:t>
            </a:r>
            <a:r>
              <a:rPr lang="en-US" sz="2200" b="1" u="sng" kern="1400">
                <a:ln>
                  <a:noFill/>
                </a:ln>
                <a:solidFill>
                  <a:schemeClr val="tx1"/>
                </a:solidFill>
                <a:effectLst>
                  <a:outerShdw blurRad="38100" dist="38100" dir="2700000" algn="tl">
                    <a:srgbClr val="000000">
                      <a:alpha val="43137"/>
                    </a:srgbClr>
                  </a:outerShdw>
                </a:effectLst>
                <a:latin typeface="Arial" panose="020B0604020202020204" pitchFamily="34" charset="0"/>
              </a:rPr>
              <a:t>he should ask God</a:t>
            </a:r>
            <a:r>
              <a:rPr lang="en-US" sz="2200" b="1" kern="1400">
                <a:ln>
                  <a:noFill/>
                </a:ln>
                <a:solidFill>
                  <a:schemeClr val="tx1"/>
                </a:solidFill>
                <a:effectLst>
                  <a:outerShdw blurRad="38100" dist="38100" dir="2700000" algn="tl">
                    <a:srgbClr val="000000">
                      <a:alpha val="43137"/>
                    </a:srgbClr>
                  </a:outerShdw>
                </a:effectLst>
                <a:latin typeface="Arial" panose="020B0604020202020204" pitchFamily="34" charset="0"/>
              </a:rPr>
              <a:t>, who gives generously to all without finding fault, and it will be given to him.</a:t>
            </a:r>
            <a:endParaRPr lang="en-US" sz="2200" b="1" kern="1400">
              <a:ln>
                <a:noFill/>
              </a:ln>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rPr>
              <a:t>The Wisdom from Above.</a:t>
            </a:r>
            <a:endParaRPr lang="en-US" dirty="0"/>
          </a:p>
        </p:txBody>
      </p:sp>
    </p:spTree>
    <p:extLst>
      <p:ext uri="{BB962C8B-B14F-4D97-AF65-F5344CB8AC3E}">
        <p14:creationId xmlns:p14="http://schemas.microsoft.com/office/powerpoint/2010/main" val="3044091251"/>
      </p:ext>
    </p:extLst>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A. Notice its source.</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the wisdom that comes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from heaven</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is first of all pure; then peace-loving, considerate, submissive, full of mercy and good fruit, impartial and sincere. - v17</a:t>
            </a:r>
          </a:p>
          <a:p>
            <a:pPr marL="0" indent="0" algn="just">
              <a:buNone/>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2. You can get this wisdom by:</a:t>
            </a:r>
          </a:p>
          <a:p>
            <a:pPr marL="0" marR="0" indent="0" algn="just">
              <a:spcBef>
                <a:spcPts val="0"/>
              </a:spcBef>
              <a:spcAft>
                <a:spcPts val="0"/>
              </a:spcAft>
              <a:buNone/>
            </a:pPr>
            <a:r>
              <a:rPr lang="en-US" sz="2200" b="1" kern="14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II Timothy 3:15-17 - . . . </a:t>
            </a:r>
            <a:r>
              <a:rPr lang="en-US" sz="22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and how </a:t>
            </a:r>
            <a:r>
              <a:rPr lang="en-US" sz="2200" b="1" u="sng"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from infancy you have known the holy Scriptures</a:t>
            </a:r>
            <a:r>
              <a:rPr lang="en-US" sz="22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which are able to make you wise for salvation through faith in Christ Jesus. All Scripture is God-breathed and is useful for teaching, rebuking, correcting and training in righteousness, so that the man of God may be thoroughly equipped for every good work.</a:t>
            </a:r>
            <a:endParaRPr lang="en-US" sz="2200" kern="1400">
              <a:ln>
                <a:noFill/>
              </a:ln>
              <a:solidFill>
                <a:srgbClr val="000000"/>
              </a:solidFill>
              <a:effectLst/>
              <a:latin typeface="Arial" panose="020B0604020202020204" pitchFamily="34" charset="0"/>
              <a:cs typeface="Arial" panose="020B0604020202020204" pitchFamily="34" charset="0"/>
            </a:endParaRPr>
          </a:p>
          <a:p>
            <a:pPr marL="0" marR="0" indent="0" algn="just">
              <a:spcBef>
                <a:spcPts val="0"/>
              </a:spcBef>
              <a:spcAft>
                <a:spcPts val="0"/>
              </a:spcAft>
              <a:buNone/>
            </a:pPr>
            <a:endParaRPr lang="en-US" sz="2800" b="1" kern="1400">
              <a:ln>
                <a:noFill/>
              </a:ln>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rPr>
              <a:t>The Wisdom from Above.</a:t>
            </a:r>
            <a:endParaRPr lang="en-US" dirty="0"/>
          </a:p>
        </p:txBody>
      </p:sp>
    </p:spTree>
    <p:extLst>
      <p:ext uri="{BB962C8B-B14F-4D97-AF65-F5344CB8AC3E}">
        <p14:creationId xmlns:p14="http://schemas.microsoft.com/office/powerpoint/2010/main" val="2515211062"/>
      </p:ext>
    </p:extLst>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B. Notice its characteristics.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the wisdom that comes from heaven is first of all pure; then peace-loving, considerate, submissive, full of mercy and good fruit, impartial and sincere. - v17</a:t>
            </a: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rPr>
              <a:t>The Wisdom from Above.</a:t>
            </a:r>
            <a:endParaRPr lang="en-US" dirty="0"/>
          </a:p>
        </p:txBody>
      </p:sp>
    </p:spTree>
    <p:extLst>
      <p:ext uri="{BB962C8B-B14F-4D97-AF65-F5344CB8AC3E}">
        <p14:creationId xmlns:p14="http://schemas.microsoft.com/office/powerpoint/2010/main" val="3913511230"/>
      </p:ext>
    </p:extLst>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75D1394-ABF0-4E90-A1CF-266C684E34D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082BC91-7FA0-4EA4-9406-EAC4819EBDCB}"/>
              </a:ext>
            </a:extLst>
          </p:cNvPr>
          <p:cNvSpPr>
            <a:spLocks noGrp="1" noChangeArrowheads="1"/>
          </p:cNvSpPr>
          <p:nvPr>
            <p:ph idx="1"/>
          </p:nvPr>
        </p:nvSpPr>
        <p:spPr>
          <a:xfrm>
            <a:off x="533400" y="1219200"/>
            <a:ext cx="78486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2.  </a:t>
            </a:r>
            <a:r>
              <a:rPr lang="en-US" sz="4400" b="1">
                <a:solidFill>
                  <a:srgbClr val="006600"/>
                </a:solidFill>
                <a:effectLst>
                  <a:outerShdw blurRad="38100" dist="38100" dir="2700000" algn="tl">
                    <a:srgbClr val="000000">
                      <a:alpha val="43137"/>
                    </a:srgbClr>
                  </a:outerShdw>
                </a:effectLst>
                <a:latin typeface="Arial Narrow" pitchFamily="34" charset="0"/>
              </a:rPr>
              <a:t>Two types of wisdom</a:t>
            </a:r>
            <a:r>
              <a:rPr lang="en-US" sz="4400" b="1">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a. Worldly wisdom.</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b. Heavenly wisdom.</a:t>
            </a:r>
            <a:endParaRPr lang="en-US" sz="4000" b="1" dirty="0">
              <a:solidFill>
                <a:srgbClr val="990033"/>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3127191"/>
      </p:ext>
    </p:extLst>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B. Notice its characteristics.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the wisdom that comes from heaven is first of all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pure</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then peace-loving, considerate, submissive, full of mercy and good fruit, impartial and sincere. - v17</a:t>
            </a:r>
          </a:p>
          <a:p>
            <a:pPr marL="0" indent="0" algn="just">
              <a:buNone/>
            </a:pP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1.</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Pure</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(lit) “innocent, clean, 		unmixed”.</a:t>
            </a:r>
          </a:p>
          <a:p>
            <a:pPr marL="0" indent="0" algn="just">
              <a:buNone/>
            </a:pPr>
            <a:endPar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a:p>
            <a:pPr marL="0" indent="0" algn="just">
              <a:buNone/>
            </a:pPr>
            <a:endPar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a:p>
            <a:pPr marL="0" indent="0" algn="just">
              <a:buNone/>
            </a:pPr>
            <a:r>
              <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rPr>
              <a:t>* </a:t>
            </a:r>
            <a:r>
              <a:rPr lang="el-GR" sz="2800" b="1" kern="140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ἁγνός</a:t>
            </a:r>
            <a:endParaRPr lang="el-GR" sz="2800" kern="140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endParaRP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rPr>
              <a:t>The Wisdom from Above.</a:t>
            </a:r>
            <a:endParaRPr lang="en-US" dirty="0"/>
          </a:p>
        </p:txBody>
      </p:sp>
    </p:spTree>
    <p:extLst>
      <p:ext uri="{BB962C8B-B14F-4D97-AF65-F5344CB8AC3E}">
        <p14:creationId xmlns:p14="http://schemas.microsoft.com/office/powerpoint/2010/main" val="165587461"/>
      </p:ext>
    </p:extLst>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B. Notice its characteristics.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the wisdom that comes from heaven is first of all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pure</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then peace-loving, considerate, submissive, full of mercy and good fruit, impartial and sincere. - v17</a:t>
            </a:r>
          </a:p>
          <a:p>
            <a:pPr marL="0" indent="0" algn="just">
              <a:buNone/>
            </a:pP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1.</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Pure</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without  spot  or 			blemish.</a:t>
            </a:r>
          </a:p>
          <a:p>
            <a:pPr marL="0" indent="0" algn="just">
              <a:buNone/>
            </a:pPr>
            <a:endPar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a:p>
            <a:pPr marL="0" indent="0" algn="just">
              <a:buNone/>
            </a:pPr>
            <a:endPar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a:p>
            <a:pPr marL="0" indent="0" algn="just">
              <a:buNone/>
            </a:pPr>
            <a:r>
              <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rPr>
              <a:t>* </a:t>
            </a:r>
            <a:r>
              <a:rPr lang="el-GR" sz="2800" b="1" kern="140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ἁγνός</a:t>
            </a:r>
            <a:endParaRPr lang="el-GR" sz="2800" kern="140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endParaRP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rPr>
              <a:t>The Wisdom from Above.</a:t>
            </a:r>
            <a:endParaRPr lang="en-US" dirty="0"/>
          </a:p>
        </p:txBody>
      </p:sp>
    </p:spTree>
    <p:extLst>
      <p:ext uri="{BB962C8B-B14F-4D97-AF65-F5344CB8AC3E}">
        <p14:creationId xmlns:p14="http://schemas.microsoft.com/office/powerpoint/2010/main" val="2740172747"/>
      </p:ext>
    </p:extLst>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B. Notice its characteristics.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the wisdom that comes from heaven is first of all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pure</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then peace-loving, considerate, submissive, full of mercy and good fruit, impartial and sincere. - v17</a:t>
            </a:r>
          </a:p>
          <a:p>
            <a:pPr marL="0" indent="0" algn="just">
              <a:buNone/>
            </a:pP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1.</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Pure</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functioning as a 			priest in the Temple.</a:t>
            </a:r>
          </a:p>
          <a:p>
            <a:pPr marL="0" indent="0" algn="just">
              <a:buNone/>
            </a:pPr>
            <a:endPar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a:p>
            <a:pPr marL="0" indent="0" algn="just">
              <a:buNone/>
            </a:pPr>
            <a:endPar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a:p>
            <a:pPr marL="0" indent="0" algn="just">
              <a:buNone/>
            </a:pPr>
            <a:r>
              <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rPr>
              <a:t>* </a:t>
            </a:r>
            <a:r>
              <a:rPr lang="el-GR" sz="2800" b="1" kern="140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ἁγνός</a:t>
            </a:r>
            <a:endParaRPr lang="el-GR" sz="2800" kern="140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endParaRP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rPr>
              <a:t>The Wisdom from Above.</a:t>
            </a:r>
            <a:endParaRPr lang="en-US" dirty="0"/>
          </a:p>
        </p:txBody>
      </p:sp>
    </p:spTree>
    <p:extLst>
      <p:ext uri="{BB962C8B-B14F-4D97-AF65-F5344CB8AC3E}">
        <p14:creationId xmlns:p14="http://schemas.microsoft.com/office/powerpoint/2010/main" val="2094011022"/>
      </p:ext>
    </p:extLst>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B. Notice its characteristics.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the wisdom that comes from heaven is first of all pure; then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peace-loving</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considerate, submissive, full of mercy and good fruit, impartial and sincere. - v17</a:t>
            </a:r>
          </a:p>
          <a:p>
            <a:pPr marL="0" indent="0" algn="just">
              <a:buNone/>
            </a:pP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2.</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Peace-loving</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peaceful.</a:t>
            </a:r>
          </a:p>
          <a:p>
            <a:pPr marL="0" indent="0" algn="ctr">
              <a:buNone/>
            </a:pPr>
            <a:endPar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lgn="ctr">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5:9</a:t>
            </a:r>
            <a:endPar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a:p>
            <a:pPr marL="0" indent="0" algn="just">
              <a:buNone/>
            </a:pPr>
            <a:endPar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a:p>
            <a:pPr marL="0" indent="0" algn="just">
              <a:buNone/>
            </a:pPr>
            <a:r>
              <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rPr>
              <a:t>* </a:t>
            </a:r>
            <a:r>
              <a:rPr lang="el-GR" sz="2800" b="1" kern="1400">
                <a:ln>
                  <a:noFill/>
                </a:ln>
                <a:solidFill>
                  <a:schemeClr val="tx1"/>
                </a:solidFill>
                <a:effectLst>
                  <a:outerShdw blurRad="38100" dist="38100" dir="2700000" algn="tl">
                    <a:srgbClr val="000000">
                      <a:alpha val="43137"/>
                    </a:srgbClr>
                  </a:outerShdw>
                </a:effectLst>
                <a:latin typeface="Segoe UI Symbol" panose="020B0502040204020203" pitchFamily="34" charset="0"/>
              </a:rPr>
              <a:t>εἰρηνικός</a:t>
            </a:r>
            <a:endParaRPr lang="el-GR" sz="2800" kern="140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rPr>
              <a:t>The Wisdom from Above.</a:t>
            </a:r>
            <a:endParaRPr lang="en-US" dirty="0"/>
          </a:p>
        </p:txBody>
      </p:sp>
    </p:spTree>
    <p:extLst>
      <p:ext uri="{BB962C8B-B14F-4D97-AF65-F5344CB8AC3E}">
        <p14:creationId xmlns:p14="http://schemas.microsoft.com/office/powerpoint/2010/main" val="4170724549"/>
      </p:ext>
    </p:extLst>
  </p:cSld>
  <p:clrMapOvr>
    <a:masterClrMapping/>
  </p:clrMapOvr>
  <p:transition>
    <p:dissolv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B. Notice its characteristics.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the wisdom that comes from heaven is first of all pure; then peace-loving,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considerate</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submissive, full of mercy and good fruit, impartial and sincere. - v17</a:t>
            </a:r>
          </a:p>
          <a:p>
            <a:pPr marL="0" indent="0" algn="just">
              <a:buNone/>
            </a:pP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3.</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Considerate</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seemly, 			equitable, yielding, that 			which goes beyond the 			written Law.              </a:t>
            </a:r>
            <a:r>
              <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rPr>
              <a:t>* </a:t>
            </a:r>
            <a:r>
              <a:rPr lang="el-GR" sz="2800" b="1" kern="1400">
                <a:ln>
                  <a:noFill/>
                </a:ln>
                <a:solidFill>
                  <a:schemeClr val="tx1"/>
                </a:solidFill>
                <a:effectLst>
                  <a:outerShdw blurRad="38100" dist="38100" dir="2700000" algn="tl">
                    <a:srgbClr val="000000">
                      <a:alpha val="43137"/>
                    </a:srgbClr>
                  </a:outerShdw>
                </a:effectLst>
                <a:latin typeface="Segoe UI Symbol" panose="020B0502040204020203" pitchFamily="34" charset="0"/>
              </a:rPr>
              <a:t>ἐπιεικής</a:t>
            </a:r>
            <a:endParaRPr lang="el-GR" sz="2800" b="1" kern="140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a:p>
            <a:pPr marL="0" indent="0" algn="just">
              <a:buNone/>
            </a:pPr>
            <a:endParaRPr lang="el-GR" sz="2800" kern="140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rPr>
              <a:t>The Wisdom from Above.</a:t>
            </a:r>
            <a:endParaRPr lang="en-US" dirty="0"/>
          </a:p>
        </p:txBody>
      </p:sp>
    </p:spTree>
    <p:extLst>
      <p:ext uri="{BB962C8B-B14F-4D97-AF65-F5344CB8AC3E}">
        <p14:creationId xmlns:p14="http://schemas.microsoft.com/office/powerpoint/2010/main" val="747957188"/>
      </p:ext>
    </p:extLst>
  </p:cSld>
  <p:clrMapOvr>
    <a:masterClrMapping/>
  </p:clrMapOvr>
  <p:transition>
    <p:dissolv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B. Notice its characteristics.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the wisdom that comes from heaven is first of all pure; then peace-loving, considerate,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submissive</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full of mercy and good fruit, impartial and sincere. - v17</a:t>
            </a:r>
          </a:p>
          <a:p>
            <a:pPr marL="0" indent="0" algn="just">
              <a:buNone/>
            </a:pP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4.</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Submissive</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ready to 			obey or yield, openness to 		reason, ready to be con-			vinced.                      </a:t>
            </a:r>
            <a:r>
              <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rPr>
              <a:t>* </a:t>
            </a:r>
            <a:r>
              <a:rPr lang="el-GR" sz="2800" b="1" kern="1400">
                <a:ln>
                  <a:noFill/>
                </a:ln>
                <a:solidFill>
                  <a:srgbClr val="000000"/>
                </a:solidFill>
                <a:effectLst>
                  <a:outerShdw blurRad="38100" dist="38100" dir="2700000" algn="tl">
                    <a:srgbClr val="000000">
                      <a:alpha val="43137"/>
                    </a:srgbClr>
                  </a:outerShdw>
                </a:effectLst>
                <a:latin typeface="Segoe UI Symbol" panose="020B0502040204020203" pitchFamily="34" charset="0"/>
              </a:rPr>
              <a:t>εὐπειθής</a:t>
            </a:r>
            <a:endParaRPr lang="el-GR" sz="2800" b="1" kern="140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a:p>
            <a:pPr marL="0" indent="0" algn="just">
              <a:buNone/>
            </a:pPr>
            <a:endParaRPr lang="el-GR" sz="2800" kern="140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rPr>
              <a:t>The Wisdom from Above.</a:t>
            </a:r>
            <a:endParaRPr lang="en-US" dirty="0"/>
          </a:p>
        </p:txBody>
      </p:sp>
    </p:spTree>
    <p:extLst>
      <p:ext uri="{BB962C8B-B14F-4D97-AF65-F5344CB8AC3E}">
        <p14:creationId xmlns:p14="http://schemas.microsoft.com/office/powerpoint/2010/main" val="3565941816"/>
      </p:ext>
    </p:extLst>
  </p:cSld>
  <p:clrMapOvr>
    <a:masterClrMapping/>
  </p:clrMapOvr>
  <p:transition>
    <p:dissolv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B. Notice its characteristics.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the wisdom that comes from heaven is first of all pure; then peace-loving, considerate, submissive,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full of mercy</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good fruit, impartial and sincere. - v17</a:t>
            </a:r>
          </a:p>
          <a:p>
            <a:pPr marL="0" indent="0" algn="just">
              <a:buNone/>
            </a:pP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5.</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Full of mercy</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compassion 		for people.</a:t>
            </a:r>
          </a:p>
          <a:p>
            <a:pPr marL="0" indent="0" algn="just">
              <a:buNone/>
            </a:pPr>
            <a:endPar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a:p>
            <a:pPr marL="0" indent="0" algn="just">
              <a:buNone/>
            </a:pPr>
            <a:r>
              <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rPr>
              <a:t>* </a:t>
            </a:r>
            <a:r>
              <a:rPr lang="el-GR" sz="2800" b="1" kern="1400">
                <a:ln>
                  <a:noFill/>
                </a:ln>
                <a:solidFill>
                  <a:srgbClr val="000000"/>
                </a:solidFill>
                <a:effectLst>
                  <a:outerShdw blurRad="38100" dist="38100" dir="2700000" algn="tl">
                    <a:srgbClr val="000000">
                      <a:alpha val="43137"/>
                    </a:srgbClr>
                  </a:outerShdw>
                </a:effectLst>
                <a:latin typeface="Segoe UI Symbol" panose="020B0502040204020203" pitchFamily="34" charset="0"/>
              </a:rPr>
              <a:t>ἐλεάω</a:t>
            </a:r>
            <a:endParaRPr lang="el-GR" sz="2800" kern="140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rPr>
              <a:t>The Wisdom from Above.</a:t>
            </a:r>
            <a:endParaRPr lang="en-US" dirty="0"/>
          </a:p>
        </p:txBody>
      </p:sp>
    </p:spTree>
    <p:extLst>
      <p:ext uri="{BB962C8B-B14F-4D97-AF65-F5344CB8AC3E}">
        <p14:creationId xmlns:p14="http://schemas.microsoft.com/office/powerpoint/2010/main" val="762253469"/>
      </p:ext>
    </p:extLst>
  </p:cSld>
  <p:clrMapOvr>
    <a:masterClrMapping/>
  </p:clrMapOvr>
  <p:transition>
    <p:dissolv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B. Notice its characteristics.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the wisdom that comes from heaven is first of all pure; then peace-loving, considerate, submissive,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full of mercy</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good fruit, impartial and sincere. - v17</a:t>
            </a:r>
          </a:p>
          <a:p>
            <a:pPr marL="0" indent="0" algn="just">
              <a:buNone/>
            </a:pP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5.</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Full of mercy</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compassion 		for people.</a:t>
            </a:r>
          </a:p>
          <a:p>
            <a:pPr marL="0" indent="0" algn="ctr">
              <a:buNone/>
            </a:pPr>
            <a:endParaRPr lang="en-US" sz="28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a:p>
            <a:pPr marL="0" indent="0" algn="ctr">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Romans 5:6-9 &amp; Matthew 5:7</a:t>
            </a:r>
          </a:p>
          <a:p>
            <a:pPr marL="0" indent="0" algn="just">
              <a:buNone/>
            </a:pPr>
            <a:r>
              <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rPr>
              <a:t>* </a:t>
            </a:r>
            <a:r>
              <a:rPr lang="el-GR" sz="2800" b="1" kern="1400">
                <a:ln>
                  <a:noFill/>
                </a:ln>
                <a:solidFill>
                  <a:srgbClr val="000000"/>
                </a:solidFill>
                <a:effectLst>
                  <a:outerShdw blurRad="38100" dist="38100" dir="2700000" algn="tl">
                    <a:srgbClr val="000000">
                      <a:alpha val="43137"/>
                    </a:srgbClr>
                  </a:outerShdw>
                </a:effectLst>
                <a:latin typeface="Segoe UI Symbol" panose="020B0502040204020203" pitchFamily="34" charset="0"/>
              </a:rPr>
              <a:t>ἐλεάω</a:t>
            </a:r>
            <a:endParaRPr lang="el-GR" sz="2800" kern="140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rPr>
              <a:t>The Wisdom from Above.</a:t>
            </a:r>
            <a:endParaRPr lang="en-US" dirty="0"/>
          </a:p>
        </p:txBody>
      </p:sp>
    </p:spTree>
    <p:extLst>
      <p:ext uri="{BB962C8B-B14F-4D97-AF65-F5344CB8AC3E}">
        <p14:creationId xmlns:p14="http://schemas.microsoft.com/office/powerpoint/2010/main" val="427389008"/>
      </p:ext>
    </p:extLst>
  </p:cSld>
  <p:clrMapOvr>
    <a:masterClrMapping/>
  </p:clrMapOvr>
  <p:transition>
    <p:dissolv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B. Notice its characteristics.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the wisdom that comes from heaven is first of all pure; then peace-loving, considerate, submissive, full of mercy and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good fruit</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impartial and sincere. - v17</a:t>
            </a:r>
          </a:p>
          <a:p>
            <a:pPr marL="0" indent="0" algn="just">
              <a:buNone/>
            </a:pP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6.</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Good fruit</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good practical 		help.</a:t>
            </a: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rPr>
              <a:t>The Wisdom from Above.</a:t>
            </a:r>
            <a:endParaRPr lang="en-US" dirty="0"/>
          </a:p>
        </p:txBody>
      </p:sp>
    </p:spTree>
    <p:extLst>
      <p:ext uri="{BB962C8B-B14F-4D97-AF65-F5344CB8AC3E}">
        <p14:creationId xmlns:p14="http://schemas.microsoft.com/office/powerpoint/2010/main" val="510705140"/>
      </p:ext>
    </p:extLst>
  </p:cSld>
  <p:clrMapOvr>
    <a:masterClrMapping/>
  </p:clrMapOvr>
  <p:transition>
    <p:dissolv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B. Notice its characteristics.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the wisdom that comes from heaven is first of all pure; then peace-loving, considerate, submissive, full of mercy and good fruit,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impartial</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sincere. - v17</a:t>
            </a:r>
          </a:p>
          <a:p>
            <a:pPr marL="0" indent="0" algn="just">
              <a:buNone/>
            </a:pP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7.</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Impartial</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undivided, un-			wavering.</a:t>
            </a:r>
          </a:p>
          <a:p>
            <a:pPr marL="0" indent="0" algn="just">
              <a:buNone/>
            </a:pPr>
            <a:endPar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a:p>
            <a:pPr marL="0" indent="0" algn="just">
              <a:buNone/>
            </a:pPr>
            <a:r>
              <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rPr>
              <a:t>* </a:t>
            </a:r>
            <a:r>
              <a:rPr lang="el-GR" sz="2800" b="1" kern="140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ἀδιάκριτος</a:t>
            </a:r>
          </a:p>
          <a:p>
            <a:pPr marL="0" indent="0" algn="just">
              <a:buNone/>
            </a:pPr>
            <a:endParaRPr lang="el-GR" sz="2800" kern="140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rPr>
              <a:t>The Wisdom from Above.</a:t>
            </a:r>
            <a:endParaRPr lang="en-US" dirty="0"/>
          </a:p>
        </p:txBody>
      </p:sp>
    </p:spTree>
    <p:extLst>
      <p:ext uri="{BB962C8B-B14F-4D97-AF65-F5344CB8AC3E}">
        <p14:creationId xmlns:p14="http://schemas.microsoft.com/office/powerpoint/2010/main" val="2248627583"/>
      </p:ext>
    </p:extLst>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75D1394-ABF0-4E90-A1CF-266C684E34D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082BC91-7FA0-4EA4-9406-EAC4819EBDCB}"/>
              </a:ext>
            </a:extLst>
          </p:cNvPr>
          <p:cNvSpPr>
            <a:spLocks noGrp="1" noChangeArrowheads="1"/>
          </p:cNvSpPr>
          <p:nvPr>
            <p:ph idx="1"/>
          </p:nvPr>
        </p:nvSpPr>
        <p:spPr>
          <a:xfrm>
            <a:off x="533400" y="1219200"/>
            <a:ext cx="7848600" cy="5638800"/>
          </a:xfrm>
        </p:spPr>
        <p:txBody>
          <a:bodyPr>
            <a:normAutofit/>
          </a:bodyPr>
          <a:lstStyle/>
          <a:p>
            <a:pPr marL="609600" indent="-609600" algn="ctr" eaLnBrk="1" fontAlgn="auto" hangingPunct="1">
              <a:spcAft>
                <a:spcPts val="0"/>
              </a:spcAf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How can you recognize them</a:t>
            </a:r>
            <a:br>
              <a:rPr lang="en-US" sz="4400" b="1">
                <a:solidFill>
                  <a:srgbClr val="990033"/>
                </a:solidFill>
                <a:effectLst>
                  <a:outerShdw blurRad="38100" dist="38100" dir="2700000" algn="tl">
                    <a:srgbClr val="000000">
                      <a:alpha val="43137"/>
                    </a:srgbClr>
                  </a:outerShdw>
                </a:effectLst>
                <a:latin typeface="Arial Narrow" pitchFamily="34" charset="0"/>
              </a:rPr>
            </a:br>
            <a:r>
              <a:rPr lang="en-US" sz="4400" b="1">
                <a:solidFill>
                  <a:srgbClr val="990033"/>
                </a:solidFill>
                <a:effectLst>
                  <a:outerShdw blurRad="38100" dist="38100" dir="2700000" algn="tl">
                    <a:srgbClr val="000000">
                      <a:alpha val="43137"/>
                    </a:srgbClr>
                  </a:outerShdw>
                </a:effectLst>
                <a:latin typeface="Arial Narrow" pitchFamily="34" charset="0"/>
              </a:rPr>
              <a:t>&amp; make the right choice?</a:t>
            </a:r>
            <a:endParaRPr lang="en-US" sz="4000" b="1" dirty="0">
              <a:solidFill>
                <a:srgbClr val="990033"/>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557565359"/>
      </p:ext>
    </p:extLst>
  </p:cSld>
  <p:clrMapOvr>
    <a:masterClrMapping/>
  </p:clrMapOvr>
  <p:transition>
    <p:dissolv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B. Notice its characteristics.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the wisdom that comes from heaven is first of all pure; then peace-loving, considerate, submissive, full of mercy and good fruit, impartial and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sincere</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v17</a:t>
            </a:r>
          </a:p>
          <a:p>
            <a:pPr marL="0" indent="0" algn="just">
              <a:buNone/>
            </a:pP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8.</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Sincere</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unhypocritical, 			open &amp; honest, not pretend-		ing to be something you are 		not.                        </a:t>
            </a:r>
            <a:r>
              <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rPr>
              <a:t>* </a:t>
            </a:r>
            <a:r>
              <a:rPr lang="el-GR" sz="2800" b="1" kern="1400">
                <a:ln>
                  <a:noFill/>
                </a:ln>
                <a:solidFill>
                  <a:schemeClr val="tx1"/>
                </a:solidFill>
                <a:effectLst>
                  <a:outerShdw blurRad="38100" dist="38100" dir="2700000" algn="tl">
                    <a:srgbClr val="000000">
                      <a:alpha val="43137"/>
                    </a:srgbClr>
                  </a:outerShdw>
                </a:effectLst>
                <a:latin typeface="Segoe UI Symbol" panose="020B0502040204020203" pitchFamily="34" charset="0"/>
              </a:rPr>
              <a:t>ἀνυπόκριτος</a:t>
            </a:r>
            <a:endParaRPr lang="el-GR" sz="2800" b="1" kern="140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endParaRPr>
          </a:p>
          <a:p>
            <a:pPr marL="0" indent="0" algn="just">
              <a:buNone/>
            </a:pPr>
            <a:endParaRPr lang="el-GR" sz="2800" kern="140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rPr>
              <a:t>The Wisdom from Above.</a:t>
            </a:r>
            <a:endParaRPr lang="en-US" dirty="0"/>
          </a:p>
        </p:txBody>
      </p:sp>
    </p:spTree>
    <p:extLst>
      <p:ext uri="{BB962C8B-B14F-4D97-AF65-F5344CB8AC3E}">
        <p14:creationId xmlns:p14="http://schemas.microsoft.com/office/powerpoint/2010/main" val="2729357239"/>
      </p:ext>
    </p:extLst>
  </p:cSld>
  <p:clrMapOvr>
    <a:masterClrMapping/>
  </p:clrMapOvr>
  <p:transition>
    <p:dissolv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C. Notice its results.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Who is wise and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understanding</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among you? Let him show it by his good life, by deeds done in the humility that comes from wisdom. - v13</a:t>
            </a: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rPr>
              <a:t>The Wisdom from Above.</a:t>
            </a:r>
            <a:endParaRPr lang="en-US" dirty="0"/>
          </a:p>
        </p:txBody>
      </p:sp>
    </p:spTree>
    <p:extLst>
      <p:ext uri="{BB962C8B-B14F-4D97-AF65-F5344CB8AC3E}">
        <p14:creationId xmlns:p14="http://schemas.microsoft.com/office/powerpoint/2010/main" val="822689079"/>
      </p:ext>
    </p:extLst>
  </p:cSld>
  <p:clrMapOvr>
    <a:masterClrMapping/>
  </p:clrMapOvr>
  <p:transition>
    <p:dissolv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C. Notice its results.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Who is wise and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understanding</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among you? Let him show it by his good life, by deeds done in the humility that comes from wisdom. - v13</a:t>
            </a:r>
          </a:p>
          <a:p>
            <a:pPr marL="0" indent="0" algn="just">
              <a:buNone/>
            </a:pP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1. </a:t>
            </a:r>
            <a:r>
              <a:rPr 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Understanding</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you have the 		“mind of Christ”.</a:t>
            </a:r>
          </a:p>
          <a:p>
            <a:pPr marL="0" marR="0" indent="0" algn="just">
              <a:spcBef>
                <a:spcPts val="0"/>
              </a:spcBef>
              <a:spcAft>
                <a:spcPts val="0"/>
              </a:spcAft>
              <a:buNone/>
            </a:pP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Corinthians 2:15-16 - </a:t>
            </a:r>
            <a:r>
              <a:rPr lang="en-US" sz="2800" b="1" kern="1400" baseline="300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spiritual man makes judgments about all things, but he himself is not subject to any man’s judgment: “For who has known the mind of the Lord that he may instruct him?” But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we have the mind of Christ</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l-GR" sz="2800" b="1" kern="1400">
              <a:ln>
                <a:noFill/>
              </a:ln>
              <a:solidFill>
                <a:schemeClr val="tx1"/>
              </a:solidFill>
              <a:effectLst>
                <a:outerShdw blurRad="38100" dist="38100" dir="2700000" algn="tl">
                  <a:srgbClr val="000000">
                    <a:alpha val="43137"/>
                  </a:srgbClr>
                </a:outerShdw>
              </a:effectLst>
              <a:latin typeface="Arial" panose="020B0604020202020204" pitchFamily="34" charset="0"/>
              <a:ea typeface="Segoe UI Symbol" panose="020B0502040204020203" pitchFamily="34" charset="0"/>
              <a:cs typeface="Arial" panose="020B0604020202020204" pitchFamily="34" charset="0"/>
            </a:endParaRPr>
          </a:p>
          <a:p>
            <a:pPr marL="0" indent="0" algn="just">
              <a:buNone/>
            </a:pPr>
            <a:endParaRPr lang="el-GR" sz="2800" kern="140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rPr>
              <a:t>The Wisdom from Above.</a:t>
            </a:r>
            <a:endParaRPr lang="en-US" dirty="0"/>
          </a:p>
        </p:txBody>
      </p:sp>
    </p:spTree>
    <p:extLst>
      <p:ext uri="{BB962C8B-B14F-4D97-AF65-F5344CB8AC3E}">
        <p14:creationId xmlns:p14="http://schemas.microsoft.com/office/powerpoint/2010/main" val="2282420872"/>
      </p:ext>
    </p:extLst>
  </p:cSld>
  <p:clrMapOvr>
    <a:masterClrMapping/>
  </p:clrMapOvr>
  <p:transition>
    <p:dissolv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C. Notice its results.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Peacemakers who sow in peace raise a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harvest of righteousness</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v18</a:t>
            </a:r>
          </a:p>
          <a:p>
            <a:pPr marL="0" indent="0" algn="just">
              <a:buNone/>
            </a:pP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2. </a:t>
            </a:r>
            <a:r>
              <a:rPr 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Harvest of righteousness</a:t>
            </a: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 		good life &amp; reputation.</a:t>
            </a:r>
          </a:p>
          <a:p>
            <a:pPr marL="0" indent="0" algn="just">
              <a:buNone/>
            </a:pPr>
            <a:endParaRPr lang="el-GR" sz="2800" kern="140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rPr>
              <a:t>The Wisdom from Above.</a:t>
            </a:r>
            <a:endParaRPr lang="en-US" dirty="0"/>
          </a:p>
        </p:txBody>
      </p:sp>
    </p:spTree>
    <p:extLst>
      <p:ext uri="{BB962C8B-B14F-4D97-AF65-F5344CB8AC3E}">
        <p14:creationId xmlns:p14="http://schemas.microsoft.com/office/powerpoint/2010/main" val="426328767"/>
      </p:ext>
    </p:extLst>
  </p:cSld>
  <p:clrMapOvr>
    <a:masterClrMapping/>
  </p:clrMapOvr>
  <p:transition>
    <p:dissolv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D. What should you do about it?</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Peacemakers who sow in peace raise a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harvest of righteousness</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v18</a:t>
            </a:r>
            <a:endPar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a:p>
            <a:pPr marL="0" indent="0" algn="just">
              <a:buNone/>
            </a:pPr>
            <a:endParaRPr lang="el-GR" sz="2800" kern="140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rPr>
              <a:t>The Wisdom from Above.</a:t>
            </a:r>
            <a:endParaRPr lang="en-US" dirty="0"/>
          </a:p>
        </p:txBody>
      </p:sp>
    </p:spTree>
    <p:extLst>
      <p:ext uri="{BB962C8B-B14F-4D97-AF65-F5344CB8AC3E}">
        <p14:creationId xmlns:p14="http://schemas.microsoft.com/office/powerpoint/2010/main" val="1790414535"/>
      </p:ext>
    </p:extLst>
  </p:cSld>
  <p:clrMapOvr>
    <a:masterClrMapping/>
  </p:clrMapOvr>
  <p:transition>
    <p:dissolv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D. What should you do about it?</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Peacemakers who sow in peace raise a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harvest of righteousness</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v18</a:t>
            </a:r>
          </a:p>
          <a:p>
            <a:pPr marL="0" indent="0" algn="just">
              <a:buNone/>
            </a:pP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1. Seek wisdom from above.</a:t>
            </a:r>
          </a:p>
          <a:p>
            <a:pPr marL="0" indent="0" algn="just">
              <a:buNone/>
            </a:pPr>
            <a:endParaRPr lang="el-GR" sz="2800" kern="140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rPr>
              <a:t>The Wisdom from Above.</a:t>
            </a:r>
            <a:endParaRPr lang="en-US" dirty="0"/>
          </a:p>
        </p:txBody>
      </p:sp>
    </p:spTree>
    <p:extLst>
      <p:ext uri="{BB962C8B-B14F-4D97-AF65-F5344CB8AC3E}">
        <p14:creationId xmlns:p14="http://schemas.microsoft.com/office/powerpoint/2010/main" val="2071706686"/>
      </p:ext>
    </p:extLst>
  </p:cSld>
  <p:clrMapOvr>
    <a:masterClrMapping/>
  </p:clrMapOvr>
  <p:transition>
    <p:dissolv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D. What should you do about it?</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Peacemakers who sow in peace raise a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harvest of righteousness</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v18</a:t>
            </a:r>
          </a:p>
          <a:p>
            <a:pPr marL="0" indent="0" algn="just">
              <a:buNone/>
            </a:pP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1. Seek wisdom from above.</a:t>
            </a:r>
          </a:p>
          <a:p>
            <a:pPr marL="0" indent="0" algn="just">
              <a:buNone/>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2. Weed out of your life worldly 		wisdom that opposes wis-		dom from above.</a:t>
            </a:r>
          </a:p>
          <a:p>
            <a:pPr marL="0" indent="0" algn="just">
              <a:buNone/>
            </a:pPr>
            <a:endParaRPr lang="el-GR" sz="2800" kern="140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rPr>
              <a:t>The Wisdom from Above.</a:t>
            </a:r>
            <a:endParaRPr lang="en-US" dirty="0"/>
          </a:p>
        </p:txBody>
      </p:sp>
    </p:spTree>
    <p:extLst>
      <p:ext uri="{BB962C8B-B14F-4D97-AF65-F5344CB8AC3E}">
        <p14:creationId xmlns:p14="http://schemas.microsoft.com/office/powerpoint/2010/main" val="1414035693"/>
      </p:ext>
    </p:extLst>
  </p:cSld>
  <p:clrMapOvr>
    <a:masterClrMapping/>
  </p:clrMapOvr>
  <p:transition>
    <p:dissolv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D. What should you do about it?</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Peacemakers who sow in peace raise a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harvest of righteousness</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v18</a:t>
            </a:r>
          </a:p>
          <a:p>
            <a:pPr marL="0" indent="0" algn="just">
              <a:buNone/>
            </a:pPr>
            <a:r>
              <a:rPr 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3. Demonstrate this wisdom in 		your life!</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Who is wise and understanding among you?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Let him show it by his good life</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by deeds done in the humility that comes from wisdom. - v13</a:t>
            </a:r>
            <a:endParaRPr lang="el-GR" sz="2800" kern="140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rPr>
              <a:t>The Wisdom from Above.</a:t>
            </a:r>
            <a:endParaRPr lang="en-US" dirty="0"/>
          </a:p>
        </p:txBody>
      </p:sp>
    </p:spTree>
    <p:extLst>
      <p:ext uri="{BB962C8B-B14F-4D97-AF65-F5344CB8AC3E}">
        <p14:creationId xmlns:p14="http://schemas.microsoft.com/office/powerpoint/2010/main" val="426458643"/>
      </p:ext>
    </p:extLst>
  </p:cSld>
  <p:clrMapOvr>
    <a:masterClrMapping/>
  </p:clrMapOvr>
  <p:transition>
    <p:dissolv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75D1394-ABF0-4E90-A1CF-266C684E34D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082BC91-7FA0-4EA4-9406-EAC4819EBDCB}"/>
              </a:ext>
            </a:extLst>
          </p:cNvPr>
          <p:cNvSpPr>
            <a:spLocks noGrp="1" noChangeArrowheads="1"/>
          </p:cNvSpPr>
          <p:nvPr>
            <p:ph idx="1"/>
          </p:nvPr>
        </p:nvSpPr>
        <p:spPr>
          <a:xfrm>
            <a:off x="533400" y="1219200"/>
            <a:ext cx="7848600" cy="5638800"/>
          </a:xfrm>
        </p:spPr>
        <p:txBody>
          <a:bodyPr>
            <a:normAutofit/>
          </a:bodyPr>
          <a:lstStyle/>
          <a:p>
            <a:pPr marL="609600" indent="-609600" algn="just" eaLnBrk="1" fontAlgn="auto" hangingPunct="1">
              <a:spcAft>
                <a:spcPts val="0"/>
              </a:spcAf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Your life will become abundant, purposeful &amp; meaningful!</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671163677"/>
      </p:ext>
    </p:extLst>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8169B17-F726-4454-97F3-7D18DCC4D84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A82AC8B-7CB9-41B3-90B8-9840475550EC}"/>
              </a:ext>
            </a:extLst>
          </p:cNvPr>
          <p:cNvSpPr>
            <a:spLocks noGrp="1" noChangeArrowheads="1"/>
          </p:cNvSpPr>
          <p:nvPr>
            <p:ph idx="1"/>
          </p:nvPr>
        </p:nvSpPr>
        <p:spPr>
          <a:xfrm>
            <a:off x="533400" y="1219200"/>
            <a:ext cx="78486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James 3:13-16</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Who is wise and understanding among you? Let him show it by his good life, by deeds done in the humility that comes from wisdom. But if you harbor bitter envy and selfish ambition in your hearts, do not boast about it or deny the truth. Such “wisdom” does not come down from heaven but is earthly, unspiritual, of the devil. For where you have envy and selfish ambition, there you find disorder and every evil practice.</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8169B17-F726-4454-97F3-7D18DCC4D84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A82AC8B-7CB9-41B3-90B8-9840475550EC}"/>
              </a:ext>
            </a:extLst>
          </p:cNvPr>
          <p:cNvSpPr>
            <a:spLocks noGrp="1" noChangeArrowheads="1"/>
          </p:cNvSpPr>
          <p:nvPr>
            <p:ph idx="1"/>
          </p:nvPr>
        </p:nvSpPr>
        <p:spPr>
          <a:xfrm>
            <a:off x="533400" y="1219200"/>
            <a:ext cx="78486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James 3:17-18</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the wisdom that comes from heaven is first of all pure; then peace-loving, considerate, submissive, full of mercy and good fruit, impartial and sincere. Peacemakers who sow in peace raise a harvest of righteousness. </a:t>
            </a:r>
          </a:p>
        </p:txBody>
      </p:sp>
    </p:spTree>
    <p:extLst>
      <p:ext uri="{BB962C8B-B14F-4D97-AF65-F5344CB8AC3E}">
        <p14:creationId xmlns:p14="http://schemas.microsoft.com/office/powerpoint/2010/main" val="4146156335"/>
      </p:ext>
    </p:extLst>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62C8F4E-3FB5-48D7-9C68-95E8DC0127B7}"/>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D53B07-090E-4151-9CD2-DC6E03F1182A}"/>
              </a:ext>
            </a:extLst>
          </p:cNvPr>
          <p:cNvSpPr>
            <a:spLocks noGrp="1" noChangeArrowheads="1"/>
          </p:cNvSpPr>
          <p:nvPr>
            <p:ph idx="1"/>
          </p:nvPr>
        </p:nvSpPr>
        <p:spPr>
          <a:xfrm>
            <a:off x="457200" y="9144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a:t>
            </a:r>
            <a:r>
              <a:rPr lang="en-US" sz="4400" b="1">
                <a:solidFill>
                  <a:srgbClr val="002060"/>
                </a:solidFill>
                <a:effectLst>
                  <a:outerShdw blurRad="38100" dist="38100" dir="2700000" algn="tl">
                    <a:srgbClr val="000000">
                      <a:alpha val="43137"/>
                    </a:srgbClr>
                  </a:outerShdw>
                </a:effectLst>
                <a:latin typeface="Arial Narrow" pitchFamily="34" charset="0"/>
              </a:rPr>
              <a:t>.    The Wisdom of the World </a:t>
            </a:r>
            <a:r>
              <a:rPr lang="en-US" sz="2800" b="1">
                <a:solidFill>
                  <a:srgbClr val="002060"/>
                </a:solidFill>
                <a:effectLst>
                  <a:outerShdw blurRad="38100" dist="38100" dir="2700000" algn="tl">
                    <a:srgbClr val="000000">
                      <a:alpha val="43137"/>
                    </a:srgbClr>
                  </a:outerShdw>
                </a:effectLst>
                <a:latin typeface="Arial Narrow" pitchFamily="34" charset="0"/>
              </a:rPr>
              <a:t>- v14-16</a:t>
            </a: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Notice its source.</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Such “wisdom” does not come down from heaven but is earthly, unspiritual, of the devil. - v15.</a:t>
            </a: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itchFamily="34" charset="0"/>
            </a:endParaRP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Wisdom of the World.</a:t>
            </a:r>
            <a:endParaRPr lang="en-US"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24822</TotalTime>
  <Words>3223</Words>
  <Application>Microsoft Office PowerPoint</Application>
  <PresentationFormat>On-screen Show (4:3)</PresentationFormat>
  <Paragraphs>390</Paragraphs>
  <Slides>58</Slides>
  <Notes>58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58</vt:i4>
      </vt:variant>
    </vt:vector>
  </HeadingPairs>
  <TitlesOfParts>
    <vt:vector size="67" baseType="lpstr">
      <vt:lpstr>Arial</vt:lpstr>
      <vt:lpstr>Arial Narrow</vt:lpstr>
      <vt:lpstr>Calibri</vt:lpstr>
      <vt:lpstr>Franklin Gothic Medium</vt:lpstr>
      <vt:lpstr>Lucida Sans Unicode</vt:lpstr>
      <vt:lpstr>Segoe UI Symbol</vt:lpstr>
      <vt:lpstr>Times New Roman</vt:lpstr>
      <vt:lpstr>Wingdings 2</vt:lpstr>
      <vt:lpstr>Trek</vt:lpstr>
      <vt:lpstr>how  to recognize  god’s  wisdom</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1470</cp:revision>
  <dcterms:created xsi:type="dcterms:W3CDTF">2005-04-23T22:37:40Z</dcterms:created>
  <dcterms:modified xsi:type="dcterms:W3CDTF">2024-07-06T21:20:57Z</dcterms:modified>
</cp:coreProperties>
</file>