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  <p:sldId id="260" r:id="rId4"/>
    <p:sldId id="261" r:id="rId5"/>
    <p:sldId id="262" r:id="rId6"/>
    <p:sldId id="259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93" r:id="rId19"/>
    <p:sldId id="294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990033"/>
    <a:srgbClr val="993300"/>
    <a:srgbClr val="339966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404C7-C12E-4130-9F05-53485ADD8F20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CAD56AC-DC49-4DA5-AA9D-CED02735A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404C7-C12E-4130-9F05-53485ADD8F20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D56AC-DC49-4DA5-AA9D-CED02735A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404C7-C12E-4130-9F05-53485ADD8F20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D56AC-DC49-4DA5-AA9D-CED02735A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404C7-C12E-4130-9F05-53485ADD8F20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CAD56AC-DC49-4DA5-AA9D-CED02735A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404C7-C12E-4130-9F05-53485ADD8F20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D56AC-DC49-4DA5-AA9D-CED02735AC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404C7-C12E-4130-9F05-53485ADD8F20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D56AC-DC49-4DA5-AA9D-CED02735A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404C7-C12E-4130-9F05-53485ADD8F20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CAD56AC-DC49-4DA5-AA9D-CED02735AC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404C7-C12E-4130-9F05-53485ADD8F20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D56AC-DC49-4DA5-AA9D-CED02735A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404C7-C12E-4130-9F05-53485ADD8F20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D56AC-DC49-4DA5-AA9D-CED02735A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404C7-C12E-4130-9F05-53485ADD8F20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D56AC-DC49-4DA5-AA9D-CED02735A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404C7-C12E-4130-9F05-53485ADD8F20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D56AC-DC49-4DA5-AA9D-CED02735AC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7F404C7-C12E-4130-9F05-53485ADD8F20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CAD56AC-DC49-4DA5-AA9D-CED02735AC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95300"/>
            <a:ext cx="8686800" cy="6191250"/>
          </a:xfrm>
        </p:spPr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 algn="ctr">
              <a:buNone/>
            </a:pPr>
            <a:r>
              <a:rPr 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itchFamily="34" charset="0"/>
                <a:cs typeface="Lucida Sans Unicode" pitchFamily="34" charset="0"/>
              </a:rPr>
              <a:t>Why Should You</a:t>
            </a:r>
          </a:p>
          <a:p>
            <a:pPr algn="ctr">
              <a:buNone/>
            </a:pPr>
            <a:r>
              <a:rPr 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itchFamily="34" charset="0"/>
                <a:cs typeface="Lucida Sans Unicode" pitchFamily="34" charset="0"/>
              </a:rPr>
              <a:t>Not be Ashamed</a:t>
            </a:r>
          </a:p>
          <a:p>
            <a:pPr algn="ctr">
              <a:buNone/>
            </a:pPr>
            <a:r>
              <a:rPr 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itchFamily="34" charset="0"/>
                <a:cs typeface="Lucida Sans Unicode" pitchFamily="34" charset="0"/>
              </a:rPr>
              <a:t>Of the Gospel?</a:t>
            </a:r>
          </a:p>
          <a:p>
            <a:pPr algn="ctr">
              <a:buNone/>
            </a:pP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Romans 1:15-17</a:t>
            </a:r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381000"/>
          </a:xfrm>
        </p:spPr>
        <p:txBody>
          <a:bodyPr>
            <a:noAutofit/>
          </a:bodyPr>
          <a:lstStyle/>
          <a:p>
            <a:pPr algn="ctr"/>
            <a:r>
              <a:rPr lang="en-US" sz="2000" b="1" cap="none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 Narrow" pitchFamily="34" charset="0"/>
              </a:rPr>
              <a:t>I.  Because It is the Gospel of Righteousness</a:t>
            </a:r>
            <a:endParaRPr lang="en-US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Corinthians 15:1-4</a:t>
            </a:r>
          </a:p>
          <a:p>
            <a:pPr algn="just">
              <a:buNone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Now, brothers, I want to remind you of the gospel I preached to you, which you received and on which you have taken your stand. By this gospel you are saved, if you hold firmly to the word I preached to you. Otherwise, you have believed in vain. For what I received I passed on to you as of first importance: that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 died for our sins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according to the Scriptures, that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was buried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that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was raised on the third day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according to the Scriptures . . . </a:t>
            </a:r>
          </a:p>
          <a:p>
            <a:pPr algn="just">
              <a:buNone/>
            </a:pP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381000"/>
          </a:xfrm>
        </p:spPr>
        <p:txBody>
          <a:bodyPr>
            <a:noAutofit/>
          </a:bodyPr>
          <a:lstStyle/>
          <a:p>
            <a:pPr algn="ctr"/>
            <a:r>
              <a:rPr lang="en-US" sz="2000" b="1" cap="none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 Narrow" pitchFamily="34" charset="0"/>
              </a:rPr>
              <a:t>I.  Because It is the Gospel of Righteousness</a:t>
            </a:r>
            <a:endParaRPr lang="en-US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Romans 5:21</a:t>
            </a:r>
          </a:p>
          <a:p>
            <a:pPr algn="just">
              <a:buNone/>
            </a:pP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. . just as sin reigned in death, so also grace might reign through righteousness to </a:t>
            </a:r>
            <a:r>
              <a:rPr lang="en-US" sz="2800" b="1" u="sng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bring eternal life through Jesus Christ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our Lord.</a:t>
            </a:r>
          </a:p>
        </p:txBody>
      </p:sp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381000"/>
          </a:xfrm>
        </p:spPr>
        <p:txBody>
          <a:bodyPr>
            <a:noAutofit/>
          </a:bodyPr>
          <a:lstStyle/>
          <a:p>
            <a:pPr algn="ctr"/>
            <a:r>
              <a:rPr lang="en-US" sz="2000" b="1" cap="none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 Narrow" pitchFamily="34" charset="0"/>
              </a:rPr>
              <a:t>I.  Because It is the Gospel of Righteousness</a:t>
            </a:r>
            <a:endParaRPr lang="en-US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Romans 5:21</a:t>
            </a:r>
          </a:p>
          <a:p>
            <a:pPr algn="just">
              <a:buNone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. . just as sin reigned in death, so also grace might reign through righteousness to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bring eternal life through Jesus Christ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our Lord.</a:t>
            </a:r>
          </a:p>
          <a:p>
            <a:pPr algn="just">
              <a:buNone/>
            </a:pP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14:6</a:t>
            </a:r>
          </a:p>
          <a:p>
            <a:pPr algn="just">
              <a:buNone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answered, “I am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way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truth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life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No one comes to the Father except through me.”</a:t>
            </a:r>
          </a:p>
        </p:txBody>
      </p:sp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400050"/>
          </a:xfrm>
        </p:spPr>
        <p:txBody>
          <a:bodyPr>
            <a:normAutofit/>
          </a:bodyPr>
          <a:lstStyle/>
          <a:p>
            <a:pPr algn="ctr"/>
            <a:r>
              <a:rPr lang="en-US" sz="2000" b="1" cap="none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 Narrow" pitchFamily="34" charset="0"/>
              </a:rPr>
              <a:t>I.  Because It is the Gospel of Righteousness</a:t>
            </a:r>
            <a:endParaRPr lang="en-US" sz="2000" b="1" cap="non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</a:t>
            </a:r>
            <a:r>
              <a:rPr lang="en-US" sz="4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 </a:t>
            </a:r>
            <a:r>
              <a:rPr lang="en-US" sz="4400" b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Righteousness</a:t>
            </a:r>
            <a:r>
              <a:rPr lang="en-US" sz="4400" b="1">
                <a:solidFill>
                  <a:srgbClr val="3399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* 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=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justification, not guilty, having a right 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relationship.</a:t>
            </a:r>
          </a:p>
          <a:p>
            <a:pPr algn="just">
              <a:buNone/>
            </a:pPr>
            <a:endParaRPr lang="en-US" sz="4400" b="1">
              <a:solidFill>
                <a:srgbClr val="99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algn="just">
              <a:buNone/>
            </a:pP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algn="just">
              <a:buNone/>
            </a:pP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algn="just">
              <a:buNone/>
            </a:pP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algn="just">
              <a:buNone/>
            </a:pP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algn="just">
              <a:buNone/>
            </a:pP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algn="just">
              <a:buNone/>
            </a:pP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ymbol" panose="020B0502040204020203" pitchFamily="34" charset="0"/>
                <a:ea typeface="Segoe UI Symbol" panose="020B0502040204020203" pitchFamily="34" charset="0"/>
              </a:rPr>
              <a:t>* </a:t>
            </a:r>
            <a:r>
              <a:rPr lang="el-GR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ymbol" panose="020B0502040204020203" pitchFamily="34" charset="0"/>
                <a:ea typeface="Segoe UI Symbol" panose="020B0502040204020203" pitchFamily="34" charset="0"/>
              </a:rPr>
              <a:t>δικαιοσύνη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400050"/>
          </a:xfrm>
        </p:spPr>
        <p:txBody>
          <a:bodyPr>
            <a:normAutofit/>
          </a:bodyPr>
          <a:lstStyle/>
          <a:p>
            <a:pPr algn="ctr"/>
            <a:r>
              <a:rPr lang="en-US" sz="2000" b="1" cap="none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 Narrow" pitchFamily="34" charset="0"/>
              </a:rPr>
              <a:t>I.  Because It is the Gospel of Righteousness</a:t>
            </a:r>
            <a:endParaRPr lang="en-US" sz="2000" b="1" cap="non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062183"/>
            <a:ext cx="8686800" cy="579581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</a:t>
            </a:r>
            <a:r>
              <a:rPr lang="en-US" sz="4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 </a:t>
            </a:r>
            <a:r>
              <a:rPr lang="en-US" sz="4400" b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Righteousness</a:t>
            </a:r>
            <a:r>
              <a:rPr lang="en-US" sz="4400" b="1">
                <a:solidFill>
                  <a:srgbClr val="3399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* 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=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justification, not guilty, having a right relationship.</a:t>
            </a:r>
          </a:p>
          <a:p>
            <a:pPr algn="just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 Righteousness doesn’t mean God 	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makes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you a good 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person.</a:t>
            </a:r>
          </a:p>
          <a:p>
            <a:pPr algn="just">
              <a:buNone/>
            </a:pPr>
            <a:endParaRPr lang="en-US" sz="4400" b="1">
              <a:solidFill>
                <a:srgbClr val="99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algn="just">
              <a:buNone/>
            </a:pP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algn="just">
              <a:buNone/>
            </a:pP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algn="just">
              <a:buNone/>
            </a:pP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algn="just">
              <a:buNone/>
            </a:pP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ymbol" panose="020B0502040204020203" pitchFamily="34" charset="0"/>
                <a:ea typeface="Segoe UI Symbol" panose="020B0502040204020203" pitchFamily="34" charset="0"/>
              </a:rPr>
              <a:t>* </a:t>
            </a:r>
            <a:r>
              <a:rPr lang="el-GR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ymbol" panose="020B0502040204020203" pitchFamily="34" charset="0"/>
                <a:ea typeface="Segoe UI Symbol" panose="020B0502040204020203" pitchFamily="34" charset="0"/>
              </a:rPr>
              <a:t>δικαιοσύνη</a:t>
            </a:r>
            <a:endParaRPr lang="en-US" sz="2800" b="1" dirty="0">
              <a:solidFill>
                <a:srgbClr val="99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400050"/>
          </a:xfrm>
        </p:spPr>
        <p:txBody>
          <a:bodyPr>
            <a:normAutofit/>
          </a:bodyPr>
          <a:lstStyle/>
          <a:p>
            <a:pPr algn="ctr"/>
            <a:r>
              <a:rPr lang="en-US" sz="2000" b="1" cap="none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 Narrow" pitchFamily="34" charset="0"/>
              </a:rPr>
              <a:t>I.  Because It is the Gospel of Righteousness</a:t>
            </a:r>
            <a:endParaRPr lang="en-US" sz="2000" b="1" cap="non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062183"/>
            <a:ext cx="8686800" cy="579581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</a:t>
            </a:r>
            <a:r>
              <a:rPr lang="en-US" sz="4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 </a:t>
            </a:r>
            <a:r>
              <a:rPr lang="en-US" sz="4400" b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Righteousness</a:t>
            </a:r>
            <a:r>
              <a:rPr lang="en-US" sz="4400" b="1">
                <a:solidFill>
                  <a:srgbClr val="3399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*</a:t>
            </a:r>
            <a:r>
              <a:rPr lang="en-US" sz="4400" b="1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= justification, not guilty, having a right relationship.</a:t>
            </a:r>
          </a:p>
          <a:p>
            <a:pPr algn="just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 Righteousness doesn’t mean God 	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makes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you a good person.</a:t>
            </a:r>
          </a:p>
          <a:p>
            <a:pPr algn="just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Righteousness does mean God 	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treats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you as though you were 	never a 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sinner!</a:t>
            </a:r>
          </a:p>
          <a:p>
            <a:pPr algn="just">
              <a:buNone/>
            </a:pP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ymbol" panose="020B0502040204020203" pitchFamily="34" charset="0"/>
                <a:ea typeface="Segoe UI Symbol" panose="020B0502040204020203" pitchFamily="34" charset="0"/>
              </a:rPr>
              <a:t>* </a:t>
            </a:r>
            <a:r>
              <a:rPr lang="el-GR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ymbol" panose="020B0502040204020203" pitchFamily="34" charset="0"/>
                <a:ea typeface="Segoe UI Symbol" panose="020B0502040204020203" pitchFamily="34" charset="0"/>
              </a:rPr>
              <a:t>δικαιοσύνη</a:t>
            </a:r>
            <a:endParaRPr lang="en-US" sz="2800" b="1" dirty="0">
              <a:solidFill>
                <a:srgbClr val="99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381000"/>
          </a:xfrm>
        </p:spPr>
        <p:txBody>
          <a:bodyPr>
            <a:normAutofit/>
          </a:bodyPr>
          <a:lstStyle/>
          <a:p>
            <a:endParaRPr lang="en-US" sz="12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44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I. Because It is the Gospel </a:t>
            </a:r>
            <a:r>
              <a:rPr lang="en-US" sz="4400" b="1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of Righteousness</a:t>
            </a:r>
            <a:endParaRPr lang="en-US" sz="4400" b="1" dirty="0">
              <a:solidFill>
                <a:schemeClr val="bg1">
                  <a:lumMod val="6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just">
              <a:buNone/>
            </a:pPr>
            <a:r>
              <a:rPr 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II. Because It is the Power </a:t>
            </a:r>
            <a:r>
              <a:rPr lang="en-US" sz="4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of God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just">
              <a:buNone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am not ashamed of the gospel, because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is the power of God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for the salvation of everyone who believes: first for the Jew, then for the Gentile. - v16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ransition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400050"/>
          </a:xfrm>
        </p:spPr>
        <p:txBody>
          <a:bodyPr>
            <a:normAutofit/>
          </a:bodyPr>
          <a:lstStyle/>
          <a:p>
            <a:pPr algn="ctr"/>
            <a:r>
              <a:rPr lang="en-US" sz="2000" b="1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" pitchFamily="34" charset="0"/>
              </a:rPr>
              <a:t>II.  Because It is the Power of God.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Have you ever dreamed you could have miraculous power?</a:t>
            </a:r>
          </a:p>
        </p:txBody>
      </p:sp>
    </p:spTree>
  </p:cSld>
  <p:clrMapOvr>
    <a:masterClrMapping/>
  </p:clrMapOvr>
  <p:transition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400050"/>
          </a:xfrm>
        </p:spPr>
        <p:txBody>
          <a:bodyPr>
            <a:normAutofit/>
          </a:bodyPr>
          <a:lstStyle/>
          <a:p>
            <a:pPr algn="ctr"/>
            <a:r>
              <a:rPr lang="en-US" sz="2000" b="1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" pitchFamily="34" charset="0"/>
              </a:rPr>
              <a:t>II.  Because It is the Power of God.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</a:t>
            </a:r>
            <a:r>
              <a:rPr lang="en-US" sz="4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>
                <a:solidFill>
                  <a:srgbClr val="3399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Power </a:t>
            </a:r>
            <a:r>
              <a:rPr lang="en-US" sz="4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* 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=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“dynamite”, mighty, an unconquerable 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force.</a:t>
            </a:r>
          </a:p>
          <a:p>
            <a:pPr algn="just">
              <a:buNone/>
            </a:pPr>
            <a:endParaRPr lang="en-US" sz="4400" b="1">
              <a:solidFill>
                <a:srgbClr val="99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algn="just">
              <a:buNone/>
            </a:pP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algn="just">
              <a:buNone/>
            </a:pP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algn="just">
              <a:buNone/>
            </a:pP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algn="just">
              <a:buNone/>
            </a:pP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algn="just">
              <a:buNone/>
            </a:pP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algn="just">
              <a:buNone/>
            </a:pP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ymbol" panose="020B0502040204020203" pitchFamily="34" charset="0"/>
                <a:ea typeface="Segoe UI Symbol" panose="020B0502040204020203" pitchFamily="34" charset="0"/>
              </a:rPr>
              <a:t>* </a:t>
            </a:r>
            <a:r>
              <a:rPr lang="el-GR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ymbol" panose="020B0502040204020203" pitchFamily="34" charset="0"/>
                <a:ea typeface="Segoe UI Symbol" panose="020B0502040204020203" pitchFamily="34" charset="0"/>
              </a:rPr>
              <a:t>δύναμις</a:t>
            </a:r>
            <a:endParaRPr lang="en-US" sz="2800" b="1" dirty="0">
              <a:solidFill>
                <a:srgbClr val="99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400050"/>
          </a:xfrm>
        </p:spPr>
        <p:txBody>
          <a:bodyPr>
            <a:normAutofit/>
          </a:bodyPr>
          <a:lstStyle/>
          <a:p>
            <a:pPr algn="ctr"/>
            <a:r>
              <a:rPr lang="en-US" sz="2000" b="1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" pitchFamily="34" charset="0"/>
              </a:rPr>
              <a:t>II.  Because It is the Power of God.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</a:t>
            </a:r>
            <a:r>
              <a:rPr lang="en-US" sz="4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Power</a:t>
            </a:r>
            <a:r>
              <a:rPr lang="en-US" sz="4400" b="1">
                <a:solidFill>
                  <a:srgbClr val="3399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* 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=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“dynamite”, mighty, an unconquerable force.</a:t>
            </a:r>
          </a:p>
          <a:p>
            <a:pPr algn="just">
              <a:buNone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The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gospel has the power to:</a:t>
            </a:r>
          </a:p>
          <a:p>
            <a:pPr algn="ctr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Convict</a:t>
            </a:r>
          </a:p>
          <a:p>
            <a:pPr algn="ctr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Persuade</a:t>
            </a:r>
          </a:p>
          <a:p>
            <a:pPr algn="ctr">
              <a:buNone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Convert</a:t>
            </a:r>
          </a:p>
          <a:p>
            <a:pPr algn="just">
              <a:buNone/>
            </a:pP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algn="just">
              <a:buNone/>
            </a:pP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ymbol" panose="020B0502040204020203" pitchFamily="34" charset="0"/>
                <a:ea typeface="Segoe UI Symbol" panose="020B0502040204020203" pitchFamily="34" charset="0"/>
              </a:rPr>
              <a:t>* </a:t>
            </a:r>
            <a:r>
              <a:rPr lang="el-GR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ymbol" panose="020B0502040204020203" pitchFamily="34" charset="0"/>
                <a:ea typeface="Segoe UI Symbol" panose="020B0502040204020203" pitchFamily="34" charset="0"/>
              </a:rPr>
              <a:t>δύναμις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381000"/>
          </a:xfrm>
        </p:spPr>
        <p:txBody>
          <a:bodyPr>
            <a:normAutofit/>
          </a:bodyPr>
          <a:lstStyle/>
          <a:p>
            <a:endParaRPr lang="en-US" sz="12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Why Do So Few</a:t>
            </a:r>
          </a:p>
          <a:p>
            <a:pPr algn="ctr">
              <a:buNone/>
            </a:pPr>
            <a:r>
              <a:rPr lang="en-US" sz="4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Witness Like We Should?</a:t>
            </a:r>
          </a:p>
        </p:txBody>
      </p:sp>
    </p:spTree>
  </p:cSld>
  <p:clrMapOvr>
    <a:masterClrMapping/>
  </p:clrMapOvr>
  <p:transition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381000"/>
          </a:xfrm>
        </p:spPr>
        <p:txBody>
          <a:bodyPr>
            <a:normAutofit/>
          </a:bodyPr>
          <a:lstStyle/>
          <a:p>
            <a:endParaRPr lang="en-US" sz="12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44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I. Because It is the Gospel </a:t>
            </a:r>
            <a:r>
              <a:rPr lang="en-US" sz="4400" b="1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of Righteousness</a:t>
            </a:r>
            <a:endParaRPr lang="en-US" sz="4400" b="1" dirty="0">
              <a:solidFill>
                <a:schemeClr val="bg1">
                  <a:lumMod val="6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just">
              <a:buNone/>
            </a:pPr>
            <a:r>
              <a:rPr lang="en-US" sz="44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II. Because It is the Power </a:t>
            </a:r>
            <a:r>
              <a:rPr lang="en-US" sz="4400" b="1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of God</a:t>
            </a:r>
            <a:endParaRPr lang="en-US" sz="4400" b="1" dirty="0">
              <a:solidFill>
                <a:schemeClr val="bg1">
                  <a:lumMod val="6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just">
              <a:buNone/>
            </a:pPr>
            <a:r>
              <a:rPr 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III. Because It is </a:t>
            </a:r>
            <a:r>
              <a:rPr lang="en-US" sz="4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for Salvation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just">
              <a:buNone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am not ashamed of the gospel, because it is the power of God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the salvation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everyone who believes: first for the Jew, then for the Gentile. - v16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ransition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400050"/>
          </a:xfrm>
        </p:spPr>
        <p:txBody>
          <a:bodyPr>
            <a:normAutofit/>
          </a:bodyPr>
          <a:lstStyle/>
          <a:p>
            <a:pPr algn="ctr"/>
            <a:r>
              <a:rPr lang="en-US" sz="2000" b="1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 Narrow" pitchFamily="34" charset="0"/>
              </a:rPr>
              <a:t>II.  Because It is for Salvation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</a:t>
            </a:r>
            <a:r>
              <a:rPr lang="en-US" sz="4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Salvation</a:t>
            </a:r>
            <a:r>
              <a:rPr lang="en-US" sz="4400" b="1">
                <a:solidFill>
                  <a:srgbClr val="3399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*</a:t>
            </a:r>
            <a:r>
              <a:rPr lang="en-US" sz="4400" b="1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= deliverance from danger, to be 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rescued.</a:t>
            </a:r>
          </a:p>
          <a:p>
            <a:pPr algn="just">
              <a:buNone/>
            </a:pPr>
            <a:endParaRPr lang="en-US" sz="4400" b="1">
              <a:solidFill>
                <a:srgbClr val="99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algn="just">
              <a:buNone/>
            </a:pP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algn="just">
              <a:buNone/>
            </a:pP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algn="just">
              <a:buNone/>
            </a:pP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algn="just">
              <a:buNone/>
            </a:pP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algn="just">
              <a:buNone/>
            </a:pP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algn="just">
              <a:buNone/>
            </a:pP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ymbol" panose="020B0502040204020203" pitchFamily="34" charset="0"/>
                <a:ea typeface="Segoe UI Symbol" panose="020B0502040204020203" pitchFamily="34" charset="0"/>
              </a:rPr>
              <a:t>* </a:t>
            </a:r>
            <a:r>
              <a:rPr lang="el-GR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ymbol" panose="020B0502040204020203" pitchFamily="34" charset="0"/>
                <a:ea typeface="Segoe UI Symbol" panose="020B0502040204020203" pitchFamily="34" charset="0"/>
              </a:rPr>
              <a:t>σωτηρία</a:t>
            </a:r>
            <a:endParaRPr lang="en-US" sz="2800" b="1" dirty="0">
              <a:solidFill>
                <a:srgbClr val="99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400050"/>
          </a:xfrm>
        </p:spPr>
        <p:txBody>
          <a:bodyPr>
            <a:normAutofit/>
          </a:bodyPr>
          <a:lstStyle/>
          <a:p>
            <a:pPr algn="ctr"/>
            <a:r>
              <a:rPr lang="en-US" sz="2000" b="1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 Narrow" pitchFamily="34" charset="0"/>
              </a:rPr>
              <a:t>II.  Because It is for Salvation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What are you saved from?</a:t>
            </a:r>
          </a:p>
          <a:p>
            <a:pPr algn="just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You are saved from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danger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algn="ctr">
              <a:buNone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8:23-27</a:t>
            </a:r>
          </a:p>
        </p:txBody>
      </p:sp>
    </p:spTree>
  </p:cSld>
  <p:clrMapOvr>
    <a:masterClrMapping/>
  </p:clrMapOvr>
  <p:transition>
    <p:dissolv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400050"/>
          </a:xfrm>
        </p:spPr>
        <p:txBody>
          <a:bodyPr>
            <a:normAutofit/>
          </a:bodyPr>
          <a:lstStyle/>
          <a:p>
            <a:pPr algn="ctr"/>
            <a:r>
              <a:rPr lang="en-US" sz="2000" b="1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 Narrow" pitchFamily="34" charset="0"/>
              </a:rPr>
              <a:t>II.  Because It is for Salvation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What are you saved from?</a:t>
            </a:r>
          </a:p>
          <a:p>
            <a:pPr algn="just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C. You are saved from this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wicked world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algn="just">
              <a:buNone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Acts 2:40</a:t>
            </a:r>
          </a:p>
          <a:p>
            <a:pPr algn="just">
              <a:buNone/>
            </a:pP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Save yourselves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from this corrupt generation.</a:t>
            </a:r>
          </a:p>
        </p:txBody>
      </p:sp>
    </p:spTree>
  </p:cSld>
  <p:clrMapOvr>
    <a:masterClrMapping/>
  </p:clrMapOvr>
  <p:transition>
    <p:dissolv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400050"/>
          </a:xfrm>
        </p:spPr>
        <p:txBody>
          <a:bodyPr>
            <a:normAutofit/>
          </a:bodyPr>
          <a:lstStyle/>
          <a:p>
            <a:pPr algn="ctr"/>
            <a:r>
              <a:rPr lang="en-US" sz="2000" b="1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 Narrow" pitchFamily="34" charset="0"/>
              </a:rPr>
              <a:t>II.  Because It is for Salvation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What are you saved from?</a:t>
            </a:r>
          </a:p>
          <a:p>
            <a:pPr algn="just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D. You are saved from being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lost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algn="just">
              <a:buNone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19:10</a:t>
            </a:r>
          </a:p>
          <a:p>
            <a:pPr algn="just">
              <a:buNone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the Son of Man came to seek and to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save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what was lost.</a:t>
            </a:r>
          </a:p>
        </p:txBody>
      </p:sp>
    </p:spTree>
  </p:cSld>
  <p:clrMapOvr>
    <a:masterClrMapping/>
  </p:clrMapOvr>
  <p:transition>
    <p:dissolv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400050"/>
          </a:xfrm>
        </p:spPr>
        <p:txBody>
          <a:bodyPr>
            <a:normAutofit/>
          </a:bodyPr>
          <a:lstStyle/>
          <a:p>
            <a:pPr algn="ctr"/>
            <a:r>
              <a:rPr lang="en-US" sz="2000" b="1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 Narrow" pitchFamily="34" charset="0"/>
              </a:rPr>
              <a:t>II.  Because It is for Salvation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What are you saved from?</a:t>
            </a:r>
          </a:p>
          <a:p>
            <a:pPr algn="just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E. You are saved from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sin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algn="just">
              <a:buNone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1:21</a:t>
            </a:r>
          </a:p>
          <a:p>
            <a:pPr algn="just">
              <a:buNone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 will give birth to a son, and you are to give him the name Jesus,</a:t>
            </a:r>
            <a:r>
              <a:rPr lang="en-US" sz="2800" b="1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﻿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because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will save his people from their sins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</p:cSld>
  <p:clrMapOvr>
    <a:masterClrMapping/>
  </p:clrMapOvr>
  <p:transition>
    <p:dissolv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400050"/>
          </a:xfrm>
        </p:spPr>
        <p:txBody>
          <a:bodyPr>
            <a:normAutofit/>
          </a:bodyPr>
          <a:lstStyle/>
          <a:p>
            <a:pPr algn="ctr"/>
            <a:r>
              <a:rPr lang="en-US" sz="2000" b="1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 Narrow" pitchFamily="34" charset="0"/>
              </a:rPr>
              <a:t>II.  Because It is for Salvation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What are you saved from?</a:t>
            </a:r>
          </a:p>
          <a:p>
            <a:pPr algn="just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F. You are saved from the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wrath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of God.</a:t>
            </a:r>
          </a:p>
          <a:p>
            <a:pPr algn="just">
              <a:buNone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 Thessalonians 1:7-8</a:t>
            </a:r>
          </a:p>
          <a:p>
            <a:pPr algn="just">
              <a:buNone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. . the Lord Jesus is revealed from heaven in blazing fire with his powerful angels. </a:t>
            </a:r>
            <a:r>
              <a:rPr lang="en-US" sz="2800" b="1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﻿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will punish those who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not know God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not obey the gospel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our Lord Jesus.</a:t>
            </a:r>
          </a:p>
        </p:txBody>
      </p:sp>
    </p:spTree>
  </p:cSld>
  <p:clrMapOvr>
    <a:masterClrMapping/>
  </p:clrMapOvr>
  <p:transition>
    <p:dissolv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381000"/>
          </a:xfrm>
        </p:spPr>
        <p:txBody>
          <a:bodyPr>
            <a:normAutofit/>
          </a:bodyPr>
          <a:lstStyle/>
          <a:p>
            <a:endParaRPr lang="en-US" sz="12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44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I. Because It is the Gospel </a:t>
            </a:r>
            <a:r>
              <a:rPr lang="en-US" sz="4400" b="1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of Righteousness</a:t>
            </a:r>
            <a:endParaRPr lang="en-US" sz="4400" b="1" dirty="0">
              <a:solidFill>
                <a:schemeClr val="bg1">
                  <a:lumMod val="6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just">
              <a:buNone/>
            </a:pPr>
            <a:r>
              <a:rPr lang="en-US" sz="44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II. Because It is the Power </a:t>
            </a:r>
            <a:r>
              <a:rPr lang="en-US" sz="4400" b="1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of God</a:t>
            </a:r>
            <a:endParaRPr lang="en-US" sz="4400" b="1" dirty="0">
              <a:solidFill>
                <a:schemeClr val="bg1">
                  <a:lumMod val="6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just">
              <a:buNone/>
            </a:pPr>
            <a:r>
              <a:rPr lang="en-US" sz="44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III.  Because It is </a:t>
            </a:r>
            <a:r>
              <a:rPr lang="en-US" sz="4400" b="1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for Salvation</a:t>
            </a:r>
            <a:endParaRPr lang="en-US" sz="2800" b="1" dirty="0">
              <a:solidFill>
                <a:schemeClr val="bg1">
                  <a:lumMod val="6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just">
              <a:buNone/>
            </a:pPr>
            <a:r>
              <a:rPr 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IV. Because It is for Everyone Who </a:t>
            </a:r>
            <a:r>
              <a:rPr lang="en-US" sz="4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Has Faith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ransition>
    <p:dissolv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400050"/>
          </a:xfrm>
        </p:spPr>
        <p:txBody>
          <a:bodyPr>
            <a:normAutofit/>
          </a:bodyPr>
          <a:lstStyle/>
          <a:p>
            <a:pPr algn="ctr"/>
            <a:r>
              <a:rPr lang="en-US" sz="2000" b="1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 Narrow" pitchFamily="34" charset="0"/>
              </a:rPr>
              <a:t>IV.  Because It is for Everyone Who Has Faith.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What is Faith?</a:t>
            </a:r>
            <a:endParaRPr lang="en-US" sz="2800" b="1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400050"/>
          </a:xfrm>
        </p:spPr>
        <p:txBody>
          <a:bodyPr>
            <a:normAutofit/>
          </a:bodyPr>
          <a:lstStyle/>
          <a:p>
            <a:pPr algn="ctr"/>
            <a:r>
              <a:rPr lang="en-US" sz="2000" b="1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 Narrow" pitchFamily="34" charset="0"/>
              </a:rPr>
              <a:t>IV.  Because It is for Everyone Who Has Faith</a:t>
            </a:r>
            <a:endParaRPr lang="en-US" sz="2000" b="1" cap="non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What is Faith?</a:t>
            </a:r>
          </a:p>
          <a:p>
            <a:pPr algn="just">
              <a:buNone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 </a:t>
            </a:r>
            <a:r>
              <a:rPr lang="en-US" sz="4400" b="1" u="sng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Loyalty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algn="just">
              <a:buNone/>
            </a:pP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II Thessalonians 1:4</a:t>
            </a:r>
          </a:p>
          <a:p>
            <a:pPr algn="just">
              <a:buNone/>
            </a:pP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Therefore, among God’s churches we boast about </a:t>
            </a:r>
            <a:r>
              <a:rPr lang="en-US" sz="2800" b="1" u="sng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perseverance and faith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all the persecutions and trials you are enduring.</a:t>
            </a: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381000"/>
          </a:xfrm>
        </p:spPr>
        <p:txBody>
          <a:bodyPr>
            <a:normAutofit/>
          </a:bodyPr>
          <a:lstStyle/>
          <a:p>
            <a:endParaRPr lang="en-US" sz="12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Why Do So Few</a:t>
            </a:r>
          </a:p>
          <a:p>
            <a:pPr algn="ctr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Witness Like We Should?</a:t>
            </a:r>
          </a:p>
          <a:p>
            <a:pPr marL="742950" indent="-742950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1. Considered a religious fanatic.</a:t>
            </a:r>
          </a:p>
        </p:txBody>
      </p:sp>
    </p:spTree>
  </p:cSld>
  <p:clrMapOvr>
    <a:masterClrMapping/>
  </p:clrMapOvr>
  <p:transition>
    <p:dissolv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400050"/>
          </a:xfrm>
        </p:spPr>
        <p:txBody>
          <a:bodyPr>
            <a:normAutofit/>
          </a:bodyPr>
          <a:lstStyle/>
          <a:p>
            <a:pPr algn="ctr"/>
            <a:r>
              <a:rPr lang="en-US" sz="2000" b="1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 Narrow" pitchFamily="34" charset="0"/>
              </a:rPr>
              <a:t>IV.  Because It is for Everyone Who Has Faith</a:t>
            </a:r>
            <a:endParaRPr lang="en-US" sz="2000" b="1" cap="non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What is Faith?</a:t>
            </a:r>
          </a:p>
          <a:p>
            <a:pPr algn="just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A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conviction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that something is 	true.</a:t>
            </a:r>
          </a:p>
          <a:p>
            <a:pPr algn="just">
              <a:buNone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 Corinthians 15:17</a:t>
            </a:r>
          </a:p>
          <a:p>
            <a:pPr algn="just">
              <a:buNone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if Christ has not been raised,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faith is futile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you are still in your sins.</a:t>
            </a:r>
          </a:p>
        </p:txBody>
      </p:sp>
    </p:spTree>
  </p:cSld>
  <p:clrMapOvr>
    <a:masterClrMapping/>
  </p:clrMapOvr>
  <p:transition>
    <p:dissolv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400050"/>
          </a:xfrm>
        </p:spPr>
        <p:txBody>
          <a:bodyPr>
            <a:normAutofit/>
          </a:bodyPr>
          <a:lstStyle/>
          <a:p>
            <a:pPr algn="ctr"/>
            <a:r>
              <a:rPr lang="en-US" sz="2000" b="1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 Narrow" pitchFamily="34" charset="0"/>
              </a:rPr>
              <a:t>IV.  Because It is for Everyone Who Has Faith</a:t>
            </a:r>
            <a:endParaRPr lang="en-US" sz="2000" b="1" cap="non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What is Faith?</a:t>
            </a:r>
          </a:p>
          <a:p>
            <a:pPr algn="just">
              <a:buNone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3.  The Christian </a:t>
            </a:r>
            <a:r>
              <a:rPr lang="en-US" sz="4400" b="1" u="sng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way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algn="just">
              <a:buNone/>
            </a:pP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II Corinthians 13:5</a:t>
            </a:r>
          </a:p>
          <a:p>
            <a:pPr algn="just">
              <a:buNone/>
            </a:pP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Examine yourselves to see whether you are </a:t>
            </a:r>
            <a:r>
              <a:rPr lang="en-US" sz="2800" b="1" u="sng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faith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test yourselves. Do you not realize that Christ Jesus is in you — unless, of course, you fail the test?</a:t>
            </a: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400050"/>
          </a:xfrm>
        </p:spPr>
        <p:txBody>
          <a:bodyPr>
            <a:normAutofit/>
          </a:bodyPr>
          <a:lstStyle/>
          <a:p>
            <a:pPr algn="ctr"/>
            <a:r>
              <a:rPr lang="en-US" sz="2000" b="1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 Narrow" pitchFamily="34" charset="0"/>
              </a:rPr>
              <a:t>IV.  Because It is for Everyone Who Has Faith</a:t>
            </a:r>
            <a:endParaRPr lang="en-US" sz="2000" b="1" cap="non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What is Faith?</a:t>
            </a:r>
          </a:p>
          <a:p>
            <a:pPr algn="just">
              <a:buNone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4.  It is an indestructible </a:t>
            </a:r>
            <a:r>
              <a:rPr lang="en-US" sz="4400" b="1" u="sng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hope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algn="just">
              <a:buNone/>
            </a:pP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II Corinthians 5:7</a:t>
            </a:r>
          </a:p>
          <a:p>
            <a:pPr algn="just">
              <a:buNone/>
            </a:pP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live by faith, not by sight.</a:t>
            </a: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400050"/>
          </a:xfrm>
        </p:spPr>
        <p:txBody>
          <a:bodyPr>
            <a:normAutofit/>
          </a:bodyPr>
          <a:lstStyle/>
          <a:p>
            <a:pPr algn="ctr"/>
            <a:r>
              <a:rPr lang="en-US" sz="2000" b="1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 Narrow" pitchFamily="34" charset="0"/>
              </a:rPr>
              <a:t>IV.  Because It is for Everyone Who Has Faith</a:t>
            </a:r>
            <a:endParaRPr lang="en-US" sz="2000" b="1" cap="non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What is Faith?</a:t>
            </a:r>
          </a:p>
          <a:p>
            <a:pPr algn="just">
              <a:buNone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5.  It is absolute </a:t>
            </a:r>
            <a:r>
              <a:rPr lang="en-US" sz="4400" b="1" u="sng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trust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</p:txBody>
      </p:sp>
    </p:spTree>
  </p:cSld>
  <p:clrMapOvr>
    <a:masterClrMapping/>
  </p:clrMapOvr>
  <p:transition>
    <p:dissolv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400050"/>
          </a:xfrm>
        </p:spPr>
        <p:txBody>
          <a:bodyPr>
            <a:normAutofit/>
          </a:bodyPr>
          <a:lstStyle/>
          <a:p>
            <a:pPr algn="ctr"/>
            <a:r>
              <a:rPr lang="en-US" sz="2000" b="1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 Narrow" pitchFamily="34" charset="0"/>
              </a:rPr>
              <a:t>IV.  Because It is for Everyone Who Has Faith.</a:t>
            </a:r>
            <a:endParaRPr lang="en-US" sz="2000" b="1" cap="non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 How does faith progress?</a:t>
            </a:r>
          </a:p>
        </p:txBody>
      </p:sp>
    </p:spTree>
  </p:cSld>
  <p:clrMapOvr>
    <a:masterClrMapping/>
  </p:clrMapOvr>
  <p:transition>
    <p:dissolv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400050"/>
          </a:xfrm>
        </p:spPr>
        <p:txBody>
          <a:bodyPr>
            <a:normAutofit/>
          </a:bodyPr>
          <a:lstStyle/>
          <a:p>
            <a:pPr algn="ctr"/>
            <a:r>
              <a:rPr lang="en-US" sz="2000" b="1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 Narrow" pitchFamily="34" charset="0"/>
              </a:rPr>
              <a:t>IV.  Because It is for Everyone Who Has Faith</a:t>
            </a:r>
            <a:endParaRPr lang="en-US" sz="2000" b="1" cap="non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 How does faith progress?</a:t>
            </a:r>
          </a:p>
          <a:p>
            <a:pPr algn="just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</a:t>
            </a:r>
            <a:r>
              <a:rPr lang="en-US" sz="4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 u="sng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Receptivity</a:t>
            </a:r>
            <a:r>
              <a:rPr lang="en-US" sz="4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- “I’m willing to listen”.</a:t>
            </a:r>
          </a:p>
        </p:txBody>
      </p:sp>
    </p:spTree>
  </p:cSld>
  <p:clrMapOvr>
    <a:masterClrMapping/>
  </p:clrMapOvr>
  <p:transition>
    <p:dissolv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400050"/>
          </a:xfrm>
        </p:spPr>
        <p:txBody>
          <a:bodyPr>
            <a:normAutofit/>
          </a:bodyPr>
          <a:lstStyle/>
          <a:p>
            <a:pPr algn="ctr"/>
            <a:r>
              <a:rPr lang="en-US" sz="2000" b="1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 Narrow" pitchFamily="34" charset="0"/>
              </a:rPr>
              <a:t>IV.  Because It is for Everyone Who Has Faith</a:t>
            </a:r>
            <a:endParaRPr lang="en-US" sz="2000" b="1" cap="non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 How does faith progress?</a:t>
            </a:r>
          </a:p>
          <a:p>
            <a:pPr algn="just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</a:t>
            </a:r>
            <a:r>
              <a:rPr lang="en-US" sz="4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Receptivity</a:t>
            </a:r>
            <a:r>
              <a:rPr lang="en-US" sz="4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- “I’m willing to listen”.</a:t>
            </a:r>
          </a:p>
          <a:p>
            <a:pPr algn="just">
              <a:buNone/>
            </a:pPr>
            <a:r>
              <a:rPr lang="en-US" sz="4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2.</a:t>
            </a:r>
            <a:r>
              <a:rPr lang="en-US" sz="4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 u="sng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Mental Assent</a:t>
            </a:r>
            <a:r>
              <a:rPr lang="en-US" sz="4400" b="1" dirty="0">
                <a:solidFill>
                  <a:srgbClr val="3399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- “What you say is 	true”.</a:t>
            </a:r>
          </a:p>
        </p:txBody>
      </p:sp>
    </p:spTree>
  </p:cSld>
  <p:clrMapOvr>
    <a:masterClrMapping/>
  </p:clrMapOvr>
  <p:transition>
    <p:dissolv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400050"/>
          </a:xfrm>
        </p:spPr>
        <p:txBody>
          <a:bodyPr>
            <a:normAutofit/>
          </a:bodyPr>
          <a:lstStyle/>
          <a:p>
            <a:pPr algn="ctr"/>
            <a:r>
              <a:rPr lang="en-US" sz="2000" b="1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 Narrow" pitchFamily="34" charset="0"/>
              </a:rPr>
              <a:t>IV.  Because It is for Everyone Who Has Faith</a:t>
            </a:r>
            <a:endParaRPr lang="en-US" sz="2000" b="1" cap="non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 How does faith progress?</a:t>
            </a:r>
          </a:p>
          <a:p>
            <a:pPr algn="just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</a:t>
            </a:r>
            <a:r>
              <a:rPr lang="en-US" sz="4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Receptivity</a:t>
            </a:r>
            <a:r>
              <a:rPr lang="en-US" sz="4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- “I’m willing to listen”.</a:t>
            </a:r>
          </a:p>
          <a:p>
            <a:pPr algn="just">
              <a:buNone/>
            </a:pPr>
            <a:r>
              <a:rPr lang="en-US" sz="4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2.</a:t>
            </a:r>
            <a:r>
              <a:rPr lang="en-US" sz="4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Mental Assent</a:t>
            </a:r>
            <a:r>
              <a:rPr lang="en-US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- “What you say is 	true”.</a:t>
            </a:r>
          </a:p>
          <a:p>
            <a:pPr algn="just">
              <a:buNone/>
            </a:pPr>
            <a:r>
              <a:rPr lang="en-US" sz="4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3.</a:t>
            </a:r>
            <a:r>
              <a:rPr lang="en-US" sz="4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 </a:t>
            </a:r>
            <a:r>
              <a:rPr lang="en-US" sz="4400" b="1" u="sng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Total Surrender</a:t>
            </a: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</a:p>
          <a:p>
            <a:pPr algn="just">
              <a:buNone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not your own; you were bought at a price.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Therefore honor God with your body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I Corinthians 6:19-20.</a:t>
            </a:r>
          </a:p>
        </p:txBody>
      </p:sp>
    </p:spTree>
  </p:cSld>
  <p:clrMapOvr>
    <a:masterClrMapping/>
  </p:clrMapOvr>
  <p:transition>
    <p:dissolv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400050"/>
          </a:xfrm>
        </p:spPr>
        <p:txBody>
          <a:bodyPr>
            <a:normAutofit/>
          </a:bodyPr>
          <a:lstStyle/>
          <a:p>
            <a:endParaRPr lang="en-US" sz="1200" b="1" cap="none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If you’ve been a bit cowardly with your witness lately, remember you’re cheating yourself out of using the power of God. People will respond to the wonderful message of the death, burial &amp; resurrection of our 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Lord!</a:t>
            </a:r>
            <a:endParaRPr lang="en-US" sz="2800" dirty="0">
              <a:solidFill>
                <a:srgbClr val="990033"/>
              </a:solidFill>
            </a:endParaRPr>
          </a:p>
          <a:p>
            <a:pPr algn="ctr">
              <a:buNone/>
            </a:pP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381000"/>
          </a:xfrm>
        </p:spPr>
        <p:txBody>
          <a:bodyPr>
            <a:normAutofit/>
          </a:bodyPr>
          <a:lstStyle/>
          <a:p>
            <a:endParaRPr lang="en-US" sz="12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Why Do So Few</a:t>
            </a:r>
          </a:p>
          <a:p>
            <a:pPr algn="ctr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Witness Like We Should?</a:t>
            </a:r>
          </a:p>
          <a:p>
            <a:pPr marL="742950" indent="-742950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1. Considered a religious fanatic.</a:t>
            </a:r>
          </a:p>
          <a:p>
            <a:pPr marL="742950" indent="-742950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2.  Afraid our witness would be rejected.</a:t>
            </a:r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381000"/>
          </a:xfrm>
        </p:spPr>
        <p:txBody>
          <a:bodyPr>
            <a:normAutofit/>
          </a:bodyPr>
          <a:lstStyle/>
          <a:p>
            <a:endParaRPr lang="en-US" sz="12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Why Do So Few</a:t>
            </a:r>
          </a:p>
          <a:p>
            <a:pPr algn="ctr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Witness Like We Should?</a:t>
            </a:r>
          </a:p>
          <a:p>
            <a:pPr marL="742950" indent="-742950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1. Considered a religious fanatic.</a:t>
            </a:r>
          </a:p>
          <a:p>
            <a:pPr marL="742950" indent="-742950">
              <a:buNone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2.  Afraid our witness would be rejected.</a:t>
            </a:r>
          </a:p>
          <a:p>
            <a:pPr marL="742950" indent="-742950">
              <a:buNone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Peter declared, “Even if all fall away, I will not.” - Mark 14:29</a:t>
            </a:r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381000"/>
          </a:xfrm>
        </p:spPr>
        <p:txBody>
          <a:bodyPr>
            <a:normAutofit/>
          </a:bodyPr>
          <a:lstStyle/>
          <a:p>
            <a:endParaRPr lang="en-US" sz="12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Romans 1:15-17</a:t>
            </a:r>
          </a:p>
          <a:p>
            <a:pPr algn="just">
              <a:buNone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is why I am so eager to preach the gospel also to you who are at Rome. I am not ashamed of the gospel, because it is the power of God for the salvation of everyone who believes: first for the Jew, then for the Gentile. For in the gospel a righteousness from God is revealed, a righteousness that is by faith from first to last, just as it is written: “The righteous will live by faith.”</a:t>
            </a:r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381000"/>
          </a:xfrm>
        </p:spPr>
        <p:txBody>
          <a:bodyPr>
            <a:normAutofit/>
          </a:bodyPr>
          <a:lstStyle/>
          <a:p>
            <a:endParaRPr lang="en-US" sz="12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I. Because It is the Gospel of Righteousness.</a:t>
            </a:r>
          </a:p>
          <a:p>
            <a:pPr algn="just">
              <a:buNone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in the gospel a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righteousness from God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revealed,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righteousness that is by faith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from first to last . . . - v17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400050"/>
          </a:xfrm>
        </p:spPr>
        <p:txBody>
          <a:bodyPr>
            <a:noAutofit/>
          </a:bodyPr>
          <a:lstStyle/>
          <a:p>
            <a:pPr algn="ctr"/>
            <a:r>
              <a:rPr lang="en-US" sz="2000" b="1" cap="none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 Narrow" pitchFamily="34" charset="0"/>
              </a:rPr>
              <a:t>I.  Because It is the Gospel of Righteousness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4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</a:t>
            </a:r>
            <a:r>
              <a:rPr lang="en-US" sz="4400" b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Gospel</a:t>
            </a:r>
            <a:r>
              <a:rPr lang="en-US" sz="4400" b="1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* </a:t>
            </a:r>
            <a:r>
              <a:rPr lang="en-US" sz="4400" b="1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= </a:t>
            </a:r>
            <a:r>
              <a:rPr lang="en-US" sz="4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the “</a:t>
            </a:r>
            <a:r>
              <a:rPr lang="en-US" sz="4400" b="1" u="sng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Good</a:t>
            </a:r>
            <a:r>
              <a:rPr lang="en-US" sz="4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 u="sng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News</a:t>
            </a:r>
            <a:r>
              <a:rPr lang="en-US" sz="4400" b="1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”.</a:t>
            </a:r>
          </a:p>
          <a:p>
            <a:pPr algn="just">
              <a:buNone/>
            </a:pPr>
            <a:endParaRPr lang="en-US" sz="4400" b="1">
              <a:solidFill>
                <a:srgbClr val="99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algn="just">
              <a:buNone/>
            </a:pP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algn="just">
              <a:buNone/>
            </a:pP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algn="just">
              <a:buNone/>
            </a:pP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algn="just">
              <a:buNone/>
            </a:pP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algn="just">
              <a:buNone/>
            </a:pP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algn="just">
              <a:buNone/>
            </a:pP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algn="just">
              <a:buNone/>
            </a:pP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algn="just">
              <a:buNone/>
            </a:pP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ymbol" panose="020B0502040204020203" pitchFamily="34" charset="0"/>
                <a:ea typeface="Segoe UI Symbol" panose="020B0502040204020203" pitchFamily="34" charset="0"/>
              </a:rPr>
              <a:t>* </a:t>
            </a:r>
            <a:r>
              <a:rPr lang="el-GR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ymbol" panose="020B0502040204020203" pitchFamily="34" charset="0"/>
                <a:ea typeface="Segoe UI Symbol" panose="020B0502040204020203" pitchFamily="34" charset="0"/>
              </a:rPr>
              <a:t>τὸ εὐαγγέλιον</a:t>
            </a:r>
            <a:endParaRPr lang="en-US" sz="2800" b="1" dirty="0">
              <a:solidFill>
                <a:srgbClr val="99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858000" cy="381000"/>
          </a:xfrm>
        </p:spPr>
        <p:txBody>
          <a:bodyPr>
            <a:noAutofit/>
          </a:bodyPr>
          <a:lstStyle/>
          <a:p>
            <a:pPr algn="ctr"/>
            <a:r>
              <a:rPr lang="en-US" sz="2000" b="1" cap="none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 Narrow" pitchFamily="34" charset="0"/>
              </a:rPr>
              <a:t>I.  Because It is the Gospel of Righteousness</a:t>
            </a:r>
            <a:endParaRPr lang="en-US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152525"/>
            <a:ext cx="8686800" cy="552449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Corinthians 15:1-4</a:t>
            </a:r>
          </a:p>
          <a:p>
            <a:pPr algn="just">
              <a:buNone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Now, brothers, I want to remind you of the gospel I preached to you, which you received and on which you have taken your stand. By this gospel you are saved, if you hold firmly to the word I preached to you. Otherwise, you have believed in vain. For what I received I passed on to you as of first importance: that Christ died for our sins according to the Scriptures, that he was buried, that he was raised on the third day according to the Scriptures . . .</a:t>
            </a:r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812</TotalTime>
  <Words>1606</Words>
  <Application>Microsoft Office PowerPoint</Application>
  <PresentationFormat>On-screen Show (4:3)</PresentationFormat>
  <Paragraphs>177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4" baseType="lpstr">
      <vt:lpstr>Arial</vt:lpstr>
      <vt:lpstr>Arial Narrow</vt:lpstr>
      <vt:lpstr>Lucida Sans Unicode</vt:lpstr>
      <vt:lpstr>Segoe UI Symbol</vt:lpstr>
      <vt:lpstr>Wingdings 2</vt:lpstr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I.  Because It is the Gospel of Righteousness</vt:lpstr>
      <vt:lpstr>I.  Because It is the Gospel of Righteousness</vt:lpstr>
      <vt:lpstr>I.  Because It is the Gospel of Righteousness</vt:lpstr>
      <vt:lpstr>I.  Because It is the Gospel of Righteousness</vt:lpstr>
      <vt:lpstr>I.  Because It is the Gospel of Righteousness</vt:lpstr>
      <vt:lpstr>I.  Because It is the Gospel of Righteousness</vt:lpstr>
      <vt:lpstr>I.  Because It is the Gospel of Righteousness</vt:lpstr>
      <vt:lpstr>I.  Because It is the Gospel of Righteousness</vt:lpstr>
      <vt:lpstr>PowerPoint Presentation</vt:lpstr>
      <vt:lpstr>II.  Because It is the Power of God.</vt:lpstr>
      <vt:lpstr>II.  Because It is the Power of God.</vt:lpstr>
      <vt:lpstr>II.  Because It is the Power of God.</vt:lpstr>
      <vt:lpstr>PowerPoint Presentation</vt:lpstr>
      <vt:lpstr>II.  Because It is for Salvation</vt:lpstr>
      <vt:lpstr>II.  Because It is for Salvation</vt:lpstr>
      <vt:lpstr>II.  Because It is for Salvation</vt:lpstr>
      <vt:lpstr>II.  Because It is for Salvation</vt:lpstr>
      <vt:lpstr>II.  Because It is for Salvation</vt:lpstr>
      <vt:lpstr>II.  Because It is for Salvation</vt:lpstr>
      <vt:lpstr>PowerPoint Presentation</vt:lpstr>
      <vt:lpstr>IV.  Because It is for Everyone Who Has Faith.</vt:lpstr>
      <vt:lpstr>IV.  Because It is for Everyone Who Has Faith</vt:lpstr>
      <vt:lpstr>IV.  Because It is for Everyone Who Has Faith</vt:lpstr>
      <vt:lpstr>IV.  Because It is for Everyone Who Has Faith</vt:lpstr>
      <vt:lpstr>IV.  Because It is for Everyone Who Has Faith</vt:lpstr>
      <vt:lpstr>IV.  Because It is for Everyone Who Has Faith</vt:lpstr>
      <vt:lpstr>IV.  Because It is for Everyone Who Has Faith.</vt:lpstr>
      <vt:lpstr>IV.  Because It is for Everyone Who Has Faith</vt:lpstr>
      <vt:lpstr>IV.  Because It is for Everyone Who Has Faith</vt:lpstr>
      <vt:lpstr>IV.  Because It is for Everyone Who Has Faith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Stephen Thomason</dc:creator>
  <cp:lastModifiedBy>Stephen Thomason</cp:lastModifiedBy>
  <cp:revision>62</cp:revision>
  <dcterms:created xsi:type="dcterms:W3CDTF">2012-05-15T21:08:42Z</dcterms:created>
  <dcterms:modified xsi:type="dcterms:W3CDTF">2024-06-24T17:54:41Z</dcterms:modified>
</cp:coreProperties>
</file>