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6"/>
  </p:notesMasterIdLst>
  <p:sldIdLst>
    <p:sldId id="285" r:id="rId2"/>
    <p:sldId id="305" r:id="rId3"/>
    <p:sldId id="306" r:id="rId4"/>
    <p:sldId id="307" r:id="rId5"/>
    <p:sldId id="304" r:id="rId6"/>
    <p:sldId id="262" r:id="rId7"/>
    <p:sldId id="308" r:id="rId8"/>
    <p:sldId id="257" r:id="rId9"/>
    <p:sldId id="284" r:id="rId10"/>
    <p:sldId id="309" r:id="rId11"/>
    <p:sldId id="258" r:id="rId12"/>
    <p:sldId id="263" r:id="rId13"/>
    <p:sldId id="286" r:id="rId14"/>
    <p:sldId id="265" r:id="rId15"/>
    <p:sldId id="266" r:id="rId16"/>
    <p:sldId id="267" r:id="rId17"/>
    <p:sldId id="287" r:id="rId18"/>
    <p:sldId id="269" r:id="rId19"/>
    <p:sldId id="288" r:id="rId20"/>
    <p:sldId id="289" r:id="rId21"/>
    <p:sldId id="271" r:id="rId22"/>
    <p:sldId id="272" r:id="rId23"/>
    <p:sldId id="312" r:id="rId24"/>
    <p:sldId id="273" r:id="rId25"/>
    <p:sldId id="290" r:id="rId26"/>
    <p:sldId id="291" r:id="rId27"/>
    <p:sldId id="276" r:id="rId28"/>
    <p:sldId id="294" r:id="rId29"/>
    <p:sldId id="292" r:id="rId30"/>
    <p:sldId id="293" r:id="rId31"/>
    <p:sldId id="277" r:id="rId32"/>
    <p:sldId id="278" r:id="rId33"/>
    <p:sldId id="295" r:id="rId34"/>
    <p:sldId id="298" r:id="rId35"/>
    <p:sldId id="296" r:id="rId36"/>
    <p:sldId id="299" r:id="rId37"/>
    <p:sldId id="297" r:id="rId38"/>
    <p:sldId id="310" r:id="rId39"/>
    <p:sldId id="300" r:id="rId40"/>
    <p:sldId id="311" r:id="rId41"/>
    <p:sldId id="301" r:id="rId42"/>
    <p:sldId id="302" r:id="rId43"/>
    <p:sldId id="303" r:id="rId44"/>
    <p:sldId id="283"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993300"/>
    <a:srgbClr val="006600"/>
    <a:srgbClr val="D60000"/>
    <a:srgbClr val="663300"/>
    <a:srgbClr val="996633"/>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838" autoAdjust="0"/>
    <p:restoredTop sz="94660"/>
  </p:normalViewPr>
  <p:slideViewPr>
    <p:cSldViewPr>
      <p:cViewPr varScale="1">
        <p:scale>
          <a:sx n="106" d="100"/>
          <a:sy n="106" d="100"/>
        </p:scale>
        <p:origin x="136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6E7B71-DDDB-4ADF-B14B-90212F90018F}" type="datetimeFigureOut">
              <a:rPr lang="en-US" smtClean="0"/>
              <a:pPr/>
              <a:t>6/18/2024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D9EBBF-C693-42D8-B10C-BA7C5F19A8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44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D9EBBF-C693-42D8-B10C-BA7C5F19A878}"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3A67568D-576A-4980-BCE5-BAC1F0181C2D}"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3A67568D-576A-4980-BCE5-BAC1F0181C2D}"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67568D-576A-4980-BCE5-BAC1F0181C2D}" type="slidenum">
              <a:rPr lang="en-US" smtClean="0"/>
              <a:pPr/>
              <a:t>‹#›</a:t>
            </a:fld>
            <a:endParaRPr lang="en-US" dirty="0"/>
          </a:p>
        </p:txBody>
      </p:sp>
    </p:spTree>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a:t>Click icon to add picture</a:t>
            </a:r>
          </a:p>
        </p:txBody>
      </p:sp>
      <p:sp>
        <p:nvSpPr>
          <p:cNvPr id="7" name="Date Placeholder 6"/>
          <p:cNvSpPr>
            <a:spLocks noGrp="1"/>
          </p:cNvSpPr>
          <p:nvPr>
            <p:ph type="dt" sz="half" idx="10"/>
          </p:nvPr>
        </p:nvSpPr>
        <p:spPr/>
        <p:txBody>
          <a:bodyPr/>
          <a:lstStyle/>
          <a:p>
            <a:fld id="{A5CD5C7A-C5D9-4904-A654-C4E628196529}" type="datetimeFigureOut">
              <a:rPr lang="en-US" smtClean="0"/>
              <a:pPr/>
              <a:t>6/18/2024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3A67568D-576A-4980-BCE5-BAC1F0181C2D}"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5CD5C7A-C5D9-4904-A654-C4E628196529}" type="datetimeFigureOut">
              <a:rPr lang="en-US" smtClean="0"/>
              <a:pPr/>
              <a:t>6/18/2024</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A67568D-576A-4980-BCE5-BAC1F0181C2D}"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dissolve/>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chemeClr val="bg1"/>
              </a:solidFill>
            </a:endParaRPr>
          </a:p>
        </p:txBody>
      </p:sp>
      <p:sp>
        <p:nvSpPr>
          <p:cNvPr id="3" name="Content Placeholder 2"/>
          <p:cNvSpPr>
            <a:spLocks noGrp="1"/>
          </p:cNvSpPr>
          <p:nvPr>
            <p:ph idx="1"/>
          </p:nvPr>
        </p:nvSpPr>
        <p:spPr>
          <a:xfrm>
            <a:off x="304800" y="1066800"/>
            <a:ext cx="8686800" cy="5013325"/>
          </a:xfrm>
        </p:spPr>
        <p:txBody>
          <a:bodyPr>
            <a:noAutofit/>
          </a:bodyPr>
          <a:lstStyle/>
          <a:p>
            <a:pPr algn="ctr">
              <a:buNone/>
            </a:pPr>
            <a:endParaRPr lang="en-US" sz="6000" b="1" dirty="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algn="ctr">
              <a:buNone/>
            </a:pPr>
            <a:r>
              <a:rPr lang="en-US" sz="4400" b="1" dirty="0">
                <a:solidFill>
                  <a:srgbClr val="002060"/>
                </a:solidFill>
                <a:effectLst>
                  <a:outerShdw blurRad="38100" dist="38100" dir="2700000" algn="tl">
                    <a:srgbClr val="000000">
                      <a:alpha val="43137"/>
                    </a:srgbClr>
                  </a:outerShdw>
                </a:effectLst>
                <a:latin typeface="Arial" pitchFamily="34" charset="0"/>
                <a:cs typeface="Arial" pitchFamily="34" charset="0"/>
              </a:rPr>
              <a:t>What  Does  It  Mean</a:t>
            </a:r>
            <a:br>
              <a:rPr lang="en-US" sz="4400" b="1" dirty="0">
                <a:solidFill>
                  <a:srgbClr val="002060"/>
                </a:solidFill>
                <a:effectLst>
                  <a:outerShdw blurRad="38100" dist="38100" dir="2700000" algn="tl">
                    <a:srgbClr val="000000">
                      <a:alpha val="43137"/>
                    </a:srgbClr>
                  </a:outerShdw>
                </a:effectLst>
                <a:latin typeface="Arial" pitchFamily="34" charset="0"/>
                <a:cs typeface="Arial" pitchFamily="34" charset="0"/>
              </a:rPr>
            </a:br>
            <a:r>
              <a:rPr lang="en-US" sz="4400" b="1" dirty="0">
                <a:solidFill>
                  <a:srgbClr val="002060"/>
                </a:solidFill>
                <a:effectLst>
                  <a:outerShdw blurRad="38100" dist="38100" dir="2700000" algn="tl">
                    <a:srgbClr val="000000">
                      <a:alpha val="43137"/>
                    </a:srgbClr>
                  </a:outerShdw>
                </a:effectLst>
                <a:latin typeface="Arial" pitchFamily="34" charset="0"/>
                <a:cs typeface="Arial" pitchFamily="34" charset="0"/>
              </a:rPr>
              <a:t>to  be</a:t>
            </a:r>
            <a:br>
              <a:rPr lang="en-US" sz="4400" b="1" dirty="0">
                <a:solidFill>
                  <a:srgbClr val="002060"/>
                </a:solidFill>
                <a:effectLst>
                  <a:outerShdw blurRad="38100" dist="38100" dir="2700000" algn="tl">
                    <a:srgbClr val="000000">
                      <a:alpha val="43137"/>
                    </a:srgbClr>
                  </a:outerShdw>
                </a:effectLst>
                <a:latin typeface="Arial" pitchFamily="34" charset="0"/>
                <a:cs typeface="Arial" pitchFamily="34" charset="0"/>
              </a:rPr>
            </a:br>
            <a:r>
              <a:rPr lang="en-US" sz="4400" b="1" dirty="0">
                <a:solidFill>
                  <a:srgbClr val="002060"/>
                </a:solidFill>
                <a:effectLst>
                  <a:outerShdw blurRad="38100" dist="38100" dir="2700000" algn="tl">
                    <a:srgbClr val="000000">
                      <a:alpha val="43137"/>
                    </a:srgbClr>
                  </a:outerShdw>
                </a:effectLst>
                <a:latin typeface="Arial" pitchFamily="34" charset="0"/>
                <a:cs typeface="Arial" pitchFamily="34" charset="0"/>
              </a:rPr>
              <a:t>“Free  Indeed”?</a:t>
            </a: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I.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p:txBody>
          <a:bodyPr>
            <a:normAutofit/>
          </a:bodyPr>
          <a:lstStyle/>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Hebrew society during Jesus’ day.</a:t>
            </a:r>
          </a:p>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According to the Law slaves were 	to be treated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humanely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&amp; with 	dignity.</a:t>
            </a:r>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I.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p:txBody>
          <a:bodyPr>
            <a:normAutofit/>
          </a:bodyPr>
          <a:lstStyle/>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Hebrew society during Jesus’ day.</a:t>
            </a:r>
          </a:p>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According to the Law slaves were 	to be treated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humanely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&amp; with 	dignity.</a:t>
            </a:r>
          </a:p>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2.  Hebrew slaves could be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redeemed</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anytime.</a:t>
            </a:r>
          </a:p>
        </p:txBody>
      </p:sp>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21:2 - If you buy a Hebrew servant, he is to serve you for six years.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in the seventh year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shall go free, without paying anything.</a:t>
            </a: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21:2 - “If you buy a Hebrew servant, he is to serve you for six years.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in the seventh year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shall go free, without paying anything.</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25:39-41 - If one of your countrymen becomes poor among you and sells himself to you, do not make him work as a slave. He is to be treated as a hired worker or a temporary resident among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to work for you until the Year of Jubilee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he and his children are to be released, and he will go back to his own clan and to the property of his forefathers.</a:t>
            </a: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066800"/>
            <a:ext cx="8686800" cy="5013325"/>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Roman society during Jesus’ day.</a:t>
            </a: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Roman society during Jesus’ day.</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Slaves were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property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their 	masters.</a:t>
            </a: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Roman society during Jesus’ day.</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Slaves were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property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their 	masters.</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2. Non-slaves did not necessarily 	have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civil</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rights</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Only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free</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born</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Roman citizen could claim 	them.</a:t>
            </a: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Roman society during Jesus’ day.</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3.  How did the apostle Paul use this 	status to advantage?</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16:35 &amp; 37 - When it was daylight, the magistrates sent their officers to the jailer with the order: “Release those men.” . .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Paul said to the officers: “They beat us publicly without a trial, even though we are Roman citizens, and threw us into prison. And now do they want to get rid of us quietly? No! Let them come themselves and escort us out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22:23-25 - As they were shouting and throwing off their cloaks and flinging dust into the air, the commander ordered Paul to be taken into the barracks. He directed that he be flogged and questioned in order to find out why the people were shouting at him like this. As they stretched him out to flog him, Paul said to the centurion standing there, “Is it legal for you to flog a Roman citizen who hasn’t even been found guilty?”</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1.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22:26-29 - When the centurion heard this, he went to the commander and reported it. “What are you going to do?” he asked. “This man is a Roman citizen.” The commander went to Paul and asked,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Tell me, are you a Roman citizen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Yes, I am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answered.  Then the commander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had to pay a big price for my citizenship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I was born a citizen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Paul replied. Those who were about to question him withdrew immediately. The commander himself was alarmed when he realized that he had put Paul, a Roman citizen, in chains.</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a:xfrm>
            <a:off x="304800" y="1554162"/>
            <a:ext cx="8686800" cy="5303838"/>
          </a:xfrm>
        </p:spPr>
        <p:txBody>
          <a:bodyPr>
            <a:normAutofit/>
          </a:bodyPr>
          <a:lstStyle/>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America is the land of the free!</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1. The staggering immigration rates 	proves it.</a:t>
            </a:r>
          </a:p>
        </p:txBody>
      </p:sp>
    </p:spTree>
  </p:cSld>
  <p:clrMapOvr>
    <a:masterClrMapping/>
  </p:clrMapOvr>
  <p:transition spd="med">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dirty="0">
              <a:solidFill>
                <a:srgbClr val="996600"/>
              </a:solidFill>
            </a:endParaRPr>
          </a:p>
        </p:txBody>
      </p:sp>
      <p:sp>
        <p:nvSpPr>
          <p:cNvPr id="3" name="Content Placeholder 2"/>
          <p:cNvSpPr>
            <a:spLocks noGrp="1"/>
          </p:cNvSpPr>
          <p:nvPr>
            <p:ph idx="1"/>
          </p:nvPr>
        </p:nvSpPr>
        <p:spPr/>
        <p:txBody>
          <a:bodyPr>
            <a:normAutofit/>
          </a:bodyPr>
          <a:lstStyle/>
          <a:p>
            <a:pPr marL="857250" indent="-857250">
              <a:buNone/>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was Freedom Like During Ancient Times?</a:t>
            </a:r>
          </a:p>
          <a:p>
            <a:pPr marL="857250" indent="-857250">
              <a:buNone/>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p>
        </p:txBody>
      </p:sp>
    </p:spTree>
  </p:cSld>
  <p:clrMapOvr>
    <a:masterClrMapping/>
  </p:clrMapOvr>
  <p:transition spd="med">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br>
              <a:rPr lang="en-US" sz="32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br>
            <a:endParaRPr lang="en-US" sz="3200" dirty="0">
              <a:solidFill>
                <a:srgbClr val="FFC000"/>
              </a:solidFill>
            </a:endParaRPr>
          </a:p>
        </p:txBody>
      </p:sp>
      <p:sp>
        <p:nvSpPr>
          <p:cNvPr id="3" name="Content Placeholder 2"/>
          <p:cNvSpPr>
            <a:spLocks noGrp="1"/>
          </p:cNvSpPr>
          <p:nvPr>
            <p:ph idx="1"/>
          </p:nvPr>
        </p:nvSpPr>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The Christian faith did not do away with the practice of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slavery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p:txBody>
      </p:sp>
    </p:spTree>
  </p:cSld>
  <p:clrMapOvr>
    <a:masterClrMapping/>
  </p:clrMapOvr>
  <p:transition spd="med">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The Christian faith did not do away with the practice of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slavery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marL="514350" indent="-51435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3:28-29 -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There is neither Jew nor Greek, slave nor free, male nor female, for you are all one in Christ Jesus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you belong to Christ, then you are Abraham’s seed, and heirs according to the promise.</a:t>
            </a:r>
          </a:p>
        </p:txBody>
      </p:sp>
    </p:spTree>
  </p:cSld>
  <p:clrMapOvr>
    <a:masterClrMapping/>
  </p:clrMapOvr>
  <p:transition spd="med">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br>
              <a:rPr lang="en-US" sz="32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br>
            <a:endParaRPr lang="en-US" sz="3200" dirty="0">
              <a:solidFill>
                <a:srgbClr val="FFC000"/>
              </a:solidFill>
            </a:endParaRPr>
          </a:p>
        </p:txBody>
      </p:sp>
      <p:sp>
        <p:nvSpPr>
          <p:cNvPr id="3" name="Content Placeholder 2"/>
          <p:cNvSpPr>
            <a:spLocks noGrp="1"/>
          </p:cNvSpPr>
          <p:nvPr>
            <p:ph idx="1"/>
          </p:nvPr>
        </p:nvSpPr>
        <p:spPr/>
        <p:txBody>
          <a:bodyPr>
            <a:normAutofit/>
          </a:bodyPr>
          <a:lstStyle/>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The Christian faith did not do away with the practice of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slavery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marL="742950" indent="-742950" algn="just">
              <a:buAutoNum type="alphaUcPeriod"/>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a:p>
            <a:pPr marL="742950" indent="-742950" algn="ctr">
              <a:buNone/>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Book of Philemon</a:t>
            </a:r>
          </a:p>
        </p:txBody>
      </p:sp>
    </p:spTree>
  </p:cSld>
  <p:clrMapOvr>
    <a:masterClrMapping/>
  </p:clrMapOvr>
  <p:transition spd="med">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Everyone becomes a slave when they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commit</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sin</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8:34 - I tell you the truth, everyone who sins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slave to sin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Tree>
  </p:cSld>
  <p:clrMapOvr>
    <a:masterClrMapping/>
  </p:clrMapOvr>
  <p:transition spd="med">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Everyone becomes a slave when they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commit</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sin</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8:34 - I tell you the truth, everyone who sins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slave to sin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3:23 - for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have sinned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fall short of the glory of God . . .</a:t>
            </a:r>
          </a:p>
          <a:p>
            <a:pPr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 Everyone becomes a slave when they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commit</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sin</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8:34 - I tell you the truth, everyone who sins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slave to sin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3:23 - for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have sinned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fall short of the glory of God . . .</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5:12 - Therefore, just as sin entered the world through one man, and death through sin, and in this way death came to all men,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because all sinned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C. How did we get our freedom?  When Jesus died on the cross!  What does this freedom include?</a:t>
            </a:r>
          </a:p>
        </p:txBody>
      </p:sp>
    </p:spTree>
  </p:cSld>
  <p:clrMapOvr>
    <a:masterClrMapping/>
  </p:clrMapOvr>
  <p:transition spd="med">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C. How did we get our freedom?  When Jesus died on the cross!  What does this freedom include?</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Freedom from the Law of Moses.</a:t>
            </a:r>
          </a:p>
        </p:txBody>
      </p:sp>
    </p:spTree>
  </p:cSld>
  <p:clrMapOvr>
    <a:masterClrMapping/>
  </p:clrMapOvr>
  <p:transition spd="med">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C. How did we get our freedom?  When Jesus died on the cross!  What does this freedom include?</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Freedom from the Law of Moses.</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2:14 - having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canceled the written code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its regulations, that was against us and that stood opposed to us; he took it away,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nailing it to the cross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None/>
            </a:pPr>
            <a:endParaRPr lang="en-US" sz="2000" b="1" dirty="0">
              <a:solidFill>
                <a:schemeClr val="accent1">
                  <a:lumMod val="60000"/>
                  <a:lumOff val="40000"/>
                </a:schemeClr>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a:xfrm>
            <a:off x="304800" y="1554162"/>
            <a:ext cx="8686800" cy="5303838"/>
          </a:xfrm>
        </p:spPr>
        <p:txBody>
          <a:bodyPr>
            <a:normAutofit/>
          </a:bodyPr>
          <a:lstStyle/>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America is the land of the free!</a:t>
            </a:r>
          </a:p>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1. The staggering immigration </a:t>
            </a:r>
            <a:r>
              <a:rPr lang="en-US" sz="4400" b="1">
                <a:solidFill>
                  <a:srgbClr val="800000"/>
                </a:solidFill>
                <a:effectLst>
                  <a:outerShdw blurRad="38100" dist="38100" dir="2700000" algn="tl">
                    <a:srgbClr val="000000">
                      <a:alpha val="43137"/>
                    </a:srgbClr>
                  </a:outerShdw>
                </a:effectLst>
                <a:latin typeface="Arial Narrow" pitchFamily="34" charset="0"/>
                <a:cs typeface="Arial" pitchFamily="34" charset="0"/>
              </a:rPr>
              <a:t>rates 	proves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it.</a:t>
            </a:r>
          </a:p>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2. Our military have fought wars </a:t>
            </a:r>
            <a:r>
              <a:rPr lang="en-US" sz="4400" b="1">
                <a:solidFill>
                  <a:srgbClr val="800000"/>
                </a:solidFill>
                <a:effectLst>
                  <a:outerShdw blurRad="38100" dist="38100" dir="2700000" algn="tl">
                    <a:srgbClr val="000000">
                      <a:alpha val="43137"/>
                    </a:srgbClr>
                  </a:outerShdw>
                </a:effectLst>
                <a:latin typeface="Arial Narrow" pitchFamily="34" charset="0"/>
                <a:cs typeface="Arial" pitchFamily="34" charset="0"/>
              </a:rPr>
              <a:t>to 	defend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it.</a:t>
            </a:r>
          </a:p>
        </p:txBody>
      </p:sp>
    </p:spTree>
  </p:cSld>
  <p:clrMapOvr>
    <a:masterClrMapping/>
  </p:clrMapOvr>
  <p:transition spd="med">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C. How did we get our freedom?  When Jesus died on the cross!  What does this freedom include?</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Freedom from the Law of Moses.</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8:2 - because through Christ Jesus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law of the Spirit of life set me free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from the law of sin and death.</a:t>
            </a:r>
          </a:p>
        </p:txBody>
      </p:sp>
    </p:spTree>
  </p:cSld>
  <p:clrMapOvr>
    <a:masterClrMapping/>
  </p:clrMapOvr>
  <p:transition spd="med">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554162"/>
            <a:ext cx="8686800" cy="5303838"/>
          </a:xfrm>
        </p:spPr>
        <p:txBody>
          <a:bodyPr>
            <a:normAutofit/>
          </a:bodyPr>
          <a:lstStyle/>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C. How did we get our freedom?  When Jesus died on the cross!  What does this freedom include?</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1.  Freedom from the Law of Moses.</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2.  Freedom from sin.</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6:18 - You have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been set free from sin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have become slaves to righteousness. </a:t>
            </a:r>
          </a:p>
        </p:txBody>
      </p:sp>
    </p:spTree>
  </p:cSld>
  <p:clrMapOvr>
    <a:masterClrMapping/>
  </p:clrMapOvr>
  <p:transition spd="med">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D. What does “free indeed” really mean then?</a:t>
            </a:r>
          </a:p>
        </p:txBody>
      </p:sp>
    </p:spTree>
  </p:cSld>
  <p:clrMapOvr>
    <a:masterClrMapping/>
  </p:clrMapOvr>
  <p:transition spd="med">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1. Freedom must be within certain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boundaries</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p:txBody>
      </p:sp>
    </p:spTree>
  </p:cSld>
  <p:clrMapOvr>
    <a:masterClrMapping/>
  </p:clrMapOvr>
  <p:transition spd="med">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1. Freedom must be within certain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boundaries</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2. Freedom in America is freedom 	under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law</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9933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endParaRPr lang="en-US" b="1" dirty="0">
              <a:solidFill>
                <a:srgbClr val="800000"/>
              </a:solidFill>
              <a:effectLst>
                <a:outerShdw blurRad="38100" dist="38100" dir="2700000" algn="tl">
                  <a:srgbClr val="000000">
                    <a:alpha val="43137"/>
                  </a:srgbClr>
                </a:outerShdw>
              </a:effectLst>
              <a:latin typeface="Arial Narrow" pitchFamily="34" charset="0"/>
              <a:cs typeface="Arial" pitchFamily="34" charset="0"/>
            </a:endParaRPr>
          </a:p>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wife who submits to her husband’s authority is promised</a:t>
            </a:r>
            <a:b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b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special spiritual power</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3:1-2 - Wives, in the same way </a:t>
            </a:r>
            <a:r>
              <a:rPr lang="en-US" sz="30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submissive to your husbands</a:t>
            </a: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 so that, if any of them do not believe the word, they may be won over without words by the behavior of their wives, </a:t>
            </a:r>
            <a:r>
              <a:rPr lang="en-US" sz="30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when they see the purity and reverence of your lives.</a:t>
            </a: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143000"/>
            <a:ext cx="8686800" cy="5715000"/>
          </a:xfrm>
        </p:spPr>
        <p:txBody>
          <a:bodyPr>
            <a:normAutofit/>
          </a:bodyPr>
          <a:lstStyle/>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3:1-2 - Wives, in the same way be submissive to your husbands so that, if any of them do not believe the word, they may be won over without words by the behavior of their wives,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they see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purity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reverence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of your lives.</a:t>
            </a:r>
          </a:p>
          <a:p>
            <a:pPr algn="just">
              <a:buNone/>
            </a:pPr>
            <a:r>
              <a:rPr lang="en-US" sz="4400" b="1">
                <a:solidFill>
                  <a:srgbClr val="006600"/>
                </a:solidFill>
                <a:effectLst>
                  <a:outerShdw blurRad="38100" dist="38100" dir="2700000" algn="tl">
                    <a:srgbClr val="000000">
                      <a:alpha val="43137"/>
                    </a:srgbClr>
                  </a:outerShdw>
                </a:effectLst>
                <a:latin typeface="Arial Narrow" pitchFamily="34" charset="0"/>
              </a:rPr>
              <a:t>Purity</a:t>
            </a:r>
            <a:r>
              <a:rPr lang="en-US" sz="4400" b="1">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 =</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rPr>
              <a:t>pure, chaste, holy</a:t>
            </a:r>
          </a:p>
          <a:p>
            <a:pPr algn="just">
              <a:buNone/>
            </a:pPr>
            <a:r>
              <a:rPr lang="en-US" sz="4400" b="1">
                <a:solidFill>
                  <a:srgbClr val="006600"/>
                </a:solidFill>
                <a:effectLst>
                  <a:outerShdw blurRad="38100" dist="38100" dir="2700000" algn="tl">
                    <a:srgbClr val="000000">
                      <a:alpha val="43137"/>
                    </a:srgbClr>
                  </a:outerShdw>
                </a:effectLst>
                <a:latin typeface="Arial Narrow" pitchFamily="34" charset="0"/>
              </a:rPr>
              <a:t>Reverence</a:t>
            </a:r>
            <a:r>
              <a:rPr lang="en-US" sz="4400" b="1">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 =</a:t>
            </a:r>
            <a:r>
              <a:rPr lang="en-US" sz="4400" b="1">
                <a:effectLst>
                  <a:outerShdw blurRad="38100" dist="38100" dir="2700000" algn="tl">
                    <a:srgbClr val="000000">
                      <a:alpha val="43137"/>
                    </a:srgbClr>
                  </a:outerShdw>
                </a:effectLst>
                <a:latin typeface="Arial Narrow" pitchFamily="34" charset="0"/>
              </a:rPr>
              <a:t> </a:t>
            </a:r>
            <a:r>
              <a:rPr lang="en-US" sz="4400" b="1">
                <a:solidFill>
                  <a:srgbClr val="800000"/>
                </a:solidFill>
                <a:effectLst>
                  <a:outerShdw blurRad="38100" dist="38100" dir="2700000" algn="tl">
                    <a:srgbClr val="000000">
                      <a:alpha val="43137"/>
                    </a:srgbClr>
                  </a:outerShdw>
                </a:effectLst>
                <a:latin typeface="Arial Narrow" pitchFamily="34" charset="0"/>
              </a:rPr>
              <a:t>fear </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28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ἁγνός</a:t>
            </a: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φόβος</a:t>
            </a:r>
            <a:endParaRPr lang="en-US" sz="2800" b="1" dirty="0">
              <a:solidFill>
                <a:srgbClr val="C00000"/>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itchFamily="34" charset="0"/>
            </a:endParaRPr>
          </a:p>
        </p:txBody>
      </p:sp>
    </p:spTree>
  </p:cSld>
  <p:clrMapOvr>
    <a:masterClrMapping/>
  </p:clrMapOvr>
  <p:transition spd="med">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3:7 -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Husbands, in the same way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considerate as you live with your wives, and treat them with respect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so that nothing will hinder your prayers.</a:t>
            </a: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a:xfrm>
            <a:off x="304800" y="1554162"/>
            <a:ext cx="8686800" cy="5303838"/>
          </a:xfrm>
        </p:spPr>
        <p:txBody>
          <a:bodyPr>
            <a:normAutofit/>
          </a:bodyPr>
          <a:lstStyle/>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America is the land of the free!</a:t>
            </a:r>
          </a:p>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1. The staggering immigration </a:t>
            </a:r>
            <a:r>
              <a:rPr lang="en-US" sz="4400" b="1">
                <a:solidFill>
                  <a:srgbClr val="800000"/>
                </a:solidFill>
                <a:effectLst>
                  <a:outerShdw blurRad="38100" dist="38100" dir="2700000" algn="tl">
                    <a:srgbClr val="000000">
                      <a:alpha val="43137"/>
                    </a:srgbClr>
                  </a:outerShdw>
                </a:effectLst>
                <a:latin typeface="Arial Narrow" pitchFamily="34" charset="0"/>
                <a:cs typeface="Arial" pitchFamily="34" charset="0"/>
              </a:rPr>
              <a:t>rates 	proves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it.</a:t>
            </a:r>
          </a:p>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2. Our military have fought wars </a:t>
            </a:r>
            <a:r>
              <a:rPr lang="en-US" sz="4400" b="1">
                <a:solidFill>
                  <a:srgbClr val="800000"/>
                </a:solidFill>
                <a:effectLst>
                  <a:outerShdw blurRad="38100" dist="38100" dir="2700000" algn="tl">
                    <a:srgbClr val="000000">
                      <a:alpha val="43137"/>
                    </a:srgbClr>
                  </a:outerShdw>
                </a:effectLst>
                <a:latin typeface="Arial Narrow" pitchFamily="34" charset="0"/>
                <a:cs typeface="Arial" pitchFamily="34" charset="0"/>
              </a:rPr>
              <a:t>to 	defend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it.</a:t>
            </a:r>
          </a:p>
          <a:p>
            <a:pPr marL="742950" indent="-742950" algn="just">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Great crusaders like Martin </a:t>
            </a:r>
            <a:r>
              <a:rPr lang="en-US" sz="4400" b="1">
                <a:solidFill>
                  <a:srgbClr val="800000"/>
                </a:solidFill>
                <a:effectLst>
                  <a:outerShdw blurRad="38100" dist="38100" dir="2700000" algn="tl">
                    <a:srgbClr val="000000">
                      <a:alpha val="43137"/>
                    </a:srgbClr>
                  </a:outerShdw>
                </a:effectLst>
                <a:latin typeface="Arial Narrow" pitchFamily="34" charset="0"/>
                <a:cs typeface="Arial" pitchFamily="34" charset="0"/>
              </a:rPr>
              <a:t>Luther 	King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have enhanced it.</a:t>
            </a:r>
          </a:p>
        </p:txBody>
      </p:sp>
    </p:spTree>
  </p:cSld>
  <p:clrMapOvr>
    <a:masterClrMapping/>
  </p:clrMapOvr>
  <p:transition spd="med">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3. Freedom in the family is under the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authority</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 of the husband/father.</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3:7 - Husbands, in the same way be</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 considerate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you live with your wives, and treat them with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respect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so that nothing will hinder your prayers.</a:t>
            </a:r>
          </a:p>
          <a:p>
            <a:pPr algn="ctr">
              <a:buNone/>
            </a:pP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Considerate</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itchFamily="34" charset="0"/>
              </a:rPr>
              <a:t> * = </a:t>
            </a:r>
            <a:r>
              <a:rPr lang="en-US" sz="4400" b="1" dirty="0">
                <a:solidFill>
                  <a:srgbClr val="800000"/>
                </a:solidFill>
                <a:effectLst>
                  <a:outerShdw blurRad="38100" dist="38100" dir="2700000" algn="tl">
                    <a:srgbClr val="000000">
                      <a:alpha val="43137"/>
                    </a:srgbClr>
                  </a:outerShdw>
                </a:effectLst>
                <a:latin typeface="Arial Narrow" panose="020B0606020202030204" pitchFamily="34" charset="0"/>
                <a:cs typeface="Arial" pitchFamily="34" charset="0"/>
              </a:rPr>
              <a:t>being knowledgeable</a:t>
            </a:r>
          </a:p>
          <a:p>
            <a:pPr algn="ctr">
              <a:buNone/>
            </a:pP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Respect</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itchFamily="34" charset="0"/>
              </a:rPr>
              <a:t> ** = </a:t>
            </a:r>
            <a:r>
              <a:rPr lang="en-US" sz="4400" b="1" dirty="0">
                <a:solidFill>
                  <a:srgbClr val="800000"/>
                </a:solidFill>
                <a:effectLst>
                  <a:outerShdw blurRad="38100" dist="38100" dir="2700000" algn="tl">
                    <a:srgbClr val="000000">
                      <a:alpha val="43137"/>
                    </a:srgbClr>
                  </a:outerShdw>
                </a:effectLst>
                <a:latin typeface="Arial Narrow" panose="020B0606020202030204" pitchFamily="34" charset="0"/>
                <a:cs typeface="Arial" pitchFamily="34" charset="0"/>
              </a:rPr>
              <a:t>honor</a:t>
            </a:r>
            <a:r>
              <a:rPr lang="en-US" sz="4400" b="1">
                <a:solidFill>
                  <a:srgbClr val="800000"/>
                </a:solidFill>
                <a:effectLst>
                  <a:outerShdw blurRad="38100" dist="38100" dir="2700000" algn="tl">
                    <a:srgbClr val="000000">
                      <a:alpha val="43137"/>
                    </a:srgbClr>
                  </a:outerShdw>
                </a:effectLst>
                <a:latin typeface="Arial Narrow" panose="020B0606020202030204" pitchFamily="34" charset="0"/>
                <a:cs typeface="Arial" pitchFamily="34" charset="0"/>
              </a:rPr>
              <a:t>, worship</a:t>
            </a:r>
          </a:p>
          <a:p>
            <a:pPr algn="just">
              <a:buNone/>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γνῶσις</a:t>
            </a: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p>
          <a:p>
            <a:pPr algn="just">
              <a:buNone/>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τῑμή</a:t>
            </a:r>
            <a:endParaRPr lang="en-US" sz="2800" b="1" dirty="0">
              <a:solidFill>
                <a:srgbClr val="C00000"/>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itchFamily="34" charset="0"/>
            </a:endParaRPr>
          </a:p>
        </p:txBody>
      </p:sp>
    </p:spTree>
  </p:cSld>
  <p:clrMapOvr>
    <a:masterClrMapping/>
  </p:clrMapOvr>
  <p:transition spd="med">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4. “Free indeed” is spiritual freedom 	within the scope of God’s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word</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endPar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4. “Free indeed” is spiritual freedom 	within the scope of God’s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word</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8:32 - Then you will know the truth,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truth will set you free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b="1"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Freedom as a Christian?</a:t>
            </a:r>
            <a:endParaRPr lang="en-US" sz="2800" dirty="0">
              <a:solidFill>
                <a:srgbClr val="FFC000"/>
              </a:solidFill>
            </a:endParaRPr>
          </a:p>
        </p:txBody>
      </p:sp>
      <p:sp>
        <p:nvSpPr>
          <p:cNvPr id="3" name="Content Placeholder 2"/>
          <p:cNvSpPr>
            <a:spLocks noGrp="1"/>
          </p:cNvSpPr>
          <p:nvPr>
            <p:ph idx="1"/>
          </p:nvPr>
        </p:nvSpPr>
        <p:spPr>
          <a:xfrm>
            <a:off x="304800" y="1066800"/>
            <a:ext cx="8686800" cy="5791200"/>
          </a:xfrm>
        </p:spPr>
        <p:txBody>
          <a:bodyPr>
            <a:norm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John 8:36</a:t>
            </a:r>
          </a:p>
          <a:p>
            <a:pPr algn="just">
              <a:buNone/>
            </a:pPr>
            <a:r>
              <a:rPr lang="en-US" sz="4400" b="1" dirty="0">
                <a:solidFill>
                  <a:srgbClr val="C00000"/>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4. “Free indeed” is spiritual freedom 	within the scope of God’s </a:t>
            </a:r>
            <a:r>
              <a:rPr lang="en-US" sz="4400" b="1" u="sng" dirty="0">
                <a:solidFill>
                  <a:srgbClr val="800000"/>
                </a:solidFill>
                <a:effectLst>
                  <a:outerShdw blurRad="38100" dist="38100" dir="2700000" algn="tl">
                    <a:srgbClr val="000000">
                      <a:alpha val="43137"/>
                    </a:srgbClr>
                  </a:outerShdw>
                </a:effectLst>
                <a:latin typeface="Arial Narrow" pitchFamily="34" charset="0"/>
                <a:cs typeface="Arial" pitchFamily="34" charset="0"/>
              </a:rPr>
              <a:t>word</a:t>
            </a: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t>
            </a:r>
          </a:p>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8:32 - Then you will know the truth,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truth will set you free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ctr">
              <a:buNone/>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You are free within the</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boundaries of God’s Word!</a:t>
            </a:r>
          </a:p>
        </p:txBody>
      </p:sp>
    </p:spTree>
  </p:cSld>
  <p:clrMapOvr>
    <a:masterClrMapping/>
  </p:clrMapOvr>
  <p:transition spd="med">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1066800"/>
            <a:ext cx="8686800" cy="5791200"/>
          </a:xfrm>
        </p:spPr>
        <p:txBody>
          <a:bodyPr>
            <a:noAutofit/>
          </a:bodyPr>
          <a:lstStyle/>
          <a:p>
            <a:pPr algn="ctr">
              <a:buNone/>
            </a:pPr>
            <a:r>
              <a:rPr lang="en-US" sz="4200" b="1" dirty="0">
                <a:solidFill>
                  <a:srgbClr val="800000"/>
                </a:solidFill>
                <a:effectLst>
                  <a:outerShdw blurRad="38100" dist="38100" dir="2700000" algn="tl">
                    <a:srgbClr val="000000">
                      <a:alpha val="43137"/>
                    </a:srgbClr>
                  </a:outerShdw>
                </a:effectLst>
                <a:latin typeface="Arial Narrow" pitchFamily="34" charset="0"/>
              </a:rPr>
              <a:t>You are free to be</a:t>
            </a:r>
            <a:br>
              <a:rPr lang="en-US" sz="4200" b="1" dirty="0">
                <a:solidFill>
                  <a:srgbClr val="800000"/>
                </a:solidFill>
                <a:effectLst>
                  <a:outerShdw blurRad="38100" dist="38100" dir="2700000" algn="tl">
                    <a:srgbClr val="000000">
                      <a:alpha val="43137"/>
                    </a:srgbClr>
                  </a:outerShdw>
                </a:effectLst>
                <a:latin typeface="Arial Narrow" pitchFamily="34" charset="0"/>
              </a:rPr>
            </a:br>
            <a:r>
              <a:rPr lang="en-US" sz="4200" b="1" dirty="0">
                <a:solidFill>
                  <a:srgbClr val="800000"/>
                </a:solidFill>
                <a:effectLst>
                  <a:outerShdw blurRad="38100" dist="38100" dir="2700000" algn="tl">
                    <a:srgbClr val="000000">
                      <a:alpha val="43137"/>
                    </a:srgbClr>
                  </a:outerShdw>
                </a:effectLst>
                <a:latin typeface="Arial Narrow" pitchFamily="34" charset="0"/>
              </a:rPr>
              <a:t>what God created you to be . . .</a:t>
            </a:r>
          </a:p>
          <a:p>
            <a:pPr algn="ctr">
              <a:buNone/>
            </a:pPr>
            <a:r>
              <a:rPr lang="en-US" sz="4200" b="1" dirty="0">
                <a:solidFill>
                  <a:srgbClr val="800000"/>
                </a:solidFill>
                <a:effectLst>
                  <a:outerShdw blurRad="38100" dist="38100" dir="2700000" algn="tl">
                    <a:srgbClr val="000000">
                      <a:alpha val="43137"/>
                    </a:srgbClr>
                  </a:outerShdw>
                </a:effectLst>
                <a:latin typeface="Arial Narrow" pitchFamily="34" charset="0"/>
              </a:rPr>
              <a:t>living the way</a:t>
            </a:r>
            <a:br>
              <a:rPr lang="en-US" sz="4200" b="1" dirty="0">
                <a:solidFill>
                  <a:srgbClr val="800000"/>
                </a:solidFill>
                <a:effectLst>
                  <a:outerShdw blurRad="38100" dist="38100" dir="2700000" algn="tl">
                    <a:srgbClr val="000000">
                      <a:alpha val="43137"/>
                    </a:srgbClr>
                  </a:outerShdw>
                </a:effectLst>
                <a:latin typeface="Arial Narrow" pitchFamily="34" charset="0"/>
              </a:rPr>
            </a:br>
            <a:r>
              <a:rPr lang="en-US" sz="4200" b="1" dirty="0">
                <a:solidFill>
                  <a:srgbClr val="800000"/>
                </a:solidFill>
                <a:effectLst>
                  <a:outerShdw blurRad="38100" dist="38100" dir="2700000" algn="tl">
                    <a:srgbClr val="000000">
                      <a:alpha val="43137"/>
                    </a:srgbClr>
                  </a:outerShdw>
                </a:effectLst>
                <a:latin typeface="Arial Narrow" pitchFamily="34" charset="0"/>
              </a:rPr>
              <a:t>He intended for you to live.</a:t>
            </a:r>
          </a:p>
          <a:p>
            <a:pPr algn="ctr">
              <a:buNone/>
            </a:pPr>
            <a:r>
              <a:rPr lang="en-US" sz="4200" b="1" dirty="0">
                <a:solidFill>
                  <a:srgbClr val="800000"/>
                </a:solidFill>
                <a:effectLst>
                  <a:outerShdw blurRad="38100" dist="38100" dir="2700000" algn="tl">
                    <a:srgbClr val="000000">
                      <a:alpha val="43137"/>
                    </a:srgbClr>
                  </a:outerShdw>
                </a:effectLst>
                <a:latin typeface="Arial Narrow" pitchFamily="34" charset="0"/>
              </a:rPr>
              <a:t>When you receive the peace &amp; contentment He planned for you to have . . .</a:t>
            </a:r>
          </a:p>
          <a:p>
            <a:pPr algn="ctr">
              <a:buNone/>
            </a:pPr>
            <a:r>
              <a:rPr lang="en-US" sz="4200" b="1" dirty="0">
                <a:solidFill>
                  <a:srgbClr val="800000"/>
                </a:solidFill>
                <a:effectLst>
                  <a:outerShdw blurRad="38100" dist="38100" dir="2700000" algn="tl">
                    <a:srgbClr val="000000">
                      <a:alpha val="43137"/>
                    </a:srgbClr>
                  </a:outerShdw>
                </a:effectLst>
                <a:latin typeface="Arial Narrow" pitchFamily="34" charset="0"/>
              </a:rPr>
              <a:t>Then you will be </a:t>
            </a:r>
            <a:r>
              <a:rPr lang="en-US" sz="4200" b="1" u="sng" dirty="0">
                <a:solidFill>
                  <a:srgbClr val="800000"/>
                </a:solidFill>
                <a:effectLst>
                  <a:outerShdw blurRad="38100" dist="38100" dir="2700000" algn="tl">
                    <a:srgbClr val="000000">
                      <a:alpha val="43137"/>
                    </a:srgbClr>
                  </a:outerShdw>
                </a:effectLst>
                <a:latin typeface="Arial Narrow" pitchFamily="34" charset="0"/>
              </a:rPr>
              <a:t>free indeed</a:t>
            </a:r>
            <a:r>
              <a:rPr lang="en-US" sz="4200" b="1" dirty="0">
                <a:solidFill>
                  <a:srgbClr val="800000"/>
                </a:solidFill>
                <a:effectLst>
                  <a:outerShdw blurRad="38100" dist="38100" dir="2700000" algn="tl">
                    <a:srgbClr val="000000">
                      <a:alpha val="43137"/>
                    </a:srgbClr>
                  </a:outerShdw>
                </a:effectLst>
                <a:latin typeface="Arial Narrow" pitchFamily="34" charset="0"/>
              </a:rPr>
              <a:t>!</a:t>
            </a:r>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chemeClr val="bg1"/>
              </a:solidFill>
            </a:endParaRPr>
          </a:p>
        </p:txBody>
      </p:sp>
      <p:sp>
        <p:nvSpPr>
          <p:cNvPr id="3" name="Content Placeholder 2"/>
          <p:cNvSpPr>
            <a:spLocks noGrp="1"/>
          </p:cNvSpPr>
          <p:nvPr>
            <p:ph idx="1"/>
          </p:nvPr>
        </p:nvSpPr>
        <p:spPr>
          <a:xfrm>
            <a:off x="304800" y="1066800"/>
            <a:ext cx="8686800" cy="5013325"/>
          </a:xfrm>
        </p:spPr>
        <p:txBody>
          <a:bodyPr>
            <a:no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8:28-29 - So Jesus said, “When you have lifted up the Son of Man, then you will know that I am the one I claim to be and that I do nothing on my own but speak just what the Father has taught me. The one who sent me is with me; he has not left me alone, for I always do what pleases him.”</a:t>
            </a:r>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chemeClr val="bg1"/>
              </a:solidFill>
            </a:endParaRPr>
          </a:p>
        </p:txBody>
      </p:sp>
      <p:sp>
        <p:nvSpPr>
          <p:cNvPr id="3" name="Content Placeholder 2"/>
          <p:cNvSpPr>
            <a:spLocks noGrp="1"/>
          </p:cNvSpPr>
          <p:nvPr>
            <p:ph idx="1"/>
          </p:nvPr>
        </p:nvSpPr>
        <p:spPr>
          <a:xfrm>
            <a:off x="304800" y="1066800"/>
            <a:ext cx="8686800" cy="5013325"/>
          </a:xfrm>
        </p:spPr>
        <p:txBody>
          <a:bodyPr>
            <a:noAutofit/>
          </a:bodyPr>
          <a:lstStyle/>
          <a:p>
            <a:pPr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8:30-36 - Even as he spoke, many put their faith in him. To the Jews who had believed him, Jesus said, “If you hold to my teaching, you are really my disciples. Then you will know the truth, and the truth will set you free.” They answered him, “We are Abraham’s descendants and have never been slaves of anyone. How can you say that we shall be set free?” Jesus replied, “I tell you the truth, everyone who sins is a slave to sin. Now a slave has no permanent place in the family, but a son belongs to it forever. So if the Son sets you free, you will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 indeed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p:txBody>
          <a:bodyPr>
            <a:normAutofit/>
          </a:bodyPr>
          <a:lstStyle/>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America is the land of the free</a:t>
            </a:r>
          </a:p>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But what does it really mean</a:t>
            </a:r>
          </a:p>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to be</a:t>
            </a:r>
          </a:p>
          <a:p>
            <a:pPr algn="ct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Free Indeed?</a:t>
            </a: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dirty="0">
              <a:solidFill>
                <a:srgbClr val="996600"/>
              </a:solidFill>
            </a:endParaRPr>
          </a:p>
        </p:txBody>
      </p:sp>
      <p:sp>
        <p:nvSpPr>
          <p:cNvPr id="3" name="Content Placeholder 2"/>
          <p:cNvSpPr>
            <a:spLocks noGrp="1"/>
          </p:cNvSpPr>
          <p:nvPr>
            <p:ph idx="1"/>
          </p:nvPr>
        </p:nvSpPr>
        <p:spPr/>
        <p:txBody>
          <a:bodyPr>
            <a:normAutofit/>
          </a:bodyPr>
          <a:lstStyle/>
          <a:p>
            <a:pPr>
              <a:buNone/>
            </a:pPr>
            <a:r>
              <a:rPr lang="en-US" sz="4400" b="1" dirty="0">
                <a:solidFill>
                  <a:srgbClr val="002060"/>
                </a:solidFill>
                <a:effectLst>
                  <a:outerShdw blurRad="38100" dist="38100" dir="2700000" algn="tl">
                    <a:srgbClr val="000000">
                      <a:alpha val="43137"/>
                    </a:srgbClr>
                  </a:outerShdw>
                </a:effectLst>
                <a:latin typeface="Arial Narrow" pitchFamily="34" charset="0"/>
              </a:rPr>
              <a:t>I.  What was Freedom Like During Ancient Times?</a:t>
            </a:r>
            <a:endPar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endParaRPr>
          </a:p>
        </p:txBody>
      </p: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cap="none" dirty="0">
                <a:solidFill>
                  <a:srgbClr val="002060"/>
                </a:solidFill>
                <a:effectLst>
                  <a:outerShdw blurRad="38100" dist="38100" dir="2700000" algn="tl">
                    <a:srgbClr val="000000">
                      <a:alpha val="43137"/>
                    </a:srgbClr>
                  </a:outerShdw>
                </a:effectLst>
                <a:latin typeface="Arial Narrow" pitchFamily="34" charset="0"/>
              </a:rPr>
              <a:t>I. What was Freedom Like During Ancient Times?</a:t>
            </a:r>
            <a:r>
              <a:rPr lang="en-US" sz="2800" b="1" cap="none" dirty="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Arial Narrow" pitchFamily="34" charset="0"/>
              </a:rPr>
              <a:t> </a:t>
            </a:r>
          </a:p>
        </p:txBody>
      </p:sp>
      <p:sp>
        <p:nvSpPr>
          <p:cNvPr id="3" name="Content Placeholder 2"/>
          <p:cNvSpPr>
            <a:spLocks noGrp="1"/>
          </p:cNvSpPr>
          <p:nvPr>
            <p:ph idx="1"/>
          </p:nvPr>
        </p:nvSpPr>
        <p:spPr/>
        <p:txBody>
          <a:bodyPr>
            <a:normAutofit/>
          </a:bodyPr>
          <a:lstStyle/>
          <a:p>
            <a:pPr>
              <a:buNone/>
            </a:pPr>
            <a:r>
              <a:rPr lang="en-US" sz="4400" b="1" dirty="0">
                <a:solidFill>
                  <a:srgbClr val="800000"/>
                </a:solidFill>
                <a:effectLst>
                  <a:outerShdw blurRad="38100" dist="38100" dir="2700000" algn="tl">
                    <a:srgbClr val="000000">
                      <a:alpha val="43137"/>
                    </a:srgbClr>
                  </a:outerShdw>
                </a:effectLst>
                <a:latin typeface="Arial Narrow" pitchFamily="34" charset="0"/>
                <a:cs typeface="Arial" pitchFamily="34" charset="0"/>
              </a:rPr>
              <a:t>A.  Hebrew society during Jesus’ day.</a:t>
            </a:r>
          </a:p>
        </p:txBody>
      </p:sp>
    </p:spTree>
  </p:cSld>
  <p:clrMapOvr>
    <a:masterClrMapping/>
  </p:clrMapOvr>
  <p:transition spd="med">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1892</TotalTime>
  <Words>2524</Words>
  <Application>Microsoft Office PowerPoint</Application>
  <PresentationFormat>On-screen Show (4:3)</PresentationFormat>
  <Paragraphs>193</Paragraphs>
  <Slides>44</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Arial Narrow</vt:lpstr>
      <vt:lpstr>Calibri</vt:lpstr>
      <vt:lpstr>Franklin Gothic Book</vt:lpstr>
      <vt:lpstr>Franklin Gothic Medium</vt:lpstr>
      <vt:lpstr>Segoe UI Symbol</vt:lpstr>
      <vt:lpstr>Wingdings 2</vt:lpstr>
      <vt:lpstr>Trek</vt:lpstr>
      <vt:lpstr>PowerPoint Presentation</vt:lpstr>
      <vt:lpstr> </vt:lpstr>
      <vt:lpstr> </vt:lpstr>
      <vt:lpstr> </vt:lpstr>
      <vt:lpstr>PowerPoint Presentation</vt:lpstr>
      <vt:lpstr>PowerPoint Presentation</vt:lpstr>
      <vt:lpstr> </vt:lpstr>
      <vt:lpstr>PowerPoint Presentation</vt:lpstr>
      <vt:lpstr>I. What was Freedom Like During Ancient Times? </vt:lpstr>
      <vt:lpstr>I. What was Freedom Like During Ancient Times? </vt:lpstr>
      <vt:lpstr>I. What was Freedom Like During Ancient Times? </vt:lpstr>
      <vt:lpstr>1. What was Freedom Like During Ancient Times? </vt:lpstr>
      <vt:lpstr>1. What was Freedom Like During Ancient Times? </vt:lpstr>
      <vt:lpstr>1. What was Freedom Like During Ancient Times? </vt:lpstr>
      <vt:lpstr>1. What was Freedom Like During Ancient Times? </vt:lpstr>
      <vt:lpstr>1. What was Freedom Like During Ancient Times? </vt:lpstr>
      <vt:lpstr>1. What was Freedom Like During Ancient Times? </vt:lpstr>
      <vt:lpstr>1. What was Freedom Like During Ancient Times? </vt:lpstr>
      <vt:lpstr>1. What was Freedom Like During Ancient Times? </vt:lpstr>
      <vt:lpstr>PowerPoint Presentation</vt:lpstr>
      <vt:lpstr>II. What is Freedom as a Christian? </vt:lpstr>
      <vt:lpstr>II. What is Freedom as a Christian?</vt:lpstr>
      <vt:lpstr>II. What is Freedom as a Christian? </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II. What is Freedom as a Christian?</vt:lpstr>
      <vt:lpstr>PowerPoint Presentation</vt:lpstr>
    </vt:vector>
  </TitlesOfParts>
  <Company>First Christian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It Mean to be “Free Indeed”</dc:title>
  <dc:creator>Stephen H Thomason</dc:creator>
  <cp:lastModifiedBy>Stephen Thomason</cp:lastModifiedBy>
  <cp:revision>101</cp:revision>
  <dcterms:created xsi:type="dcterms:W3CDTF">2007-11-05T19:11:03Z</dcterms:created>
  <dcterms:modified xsi:type="dcterms:W3CDTF">2024-06-18T21:34:37Z</dcterms:modified>
</cp:coreProperties>
</file>