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398" r:id="rId2"/>
    <p:sldId id="2247" r:id="rId3"/>
    <p:sldId id="2239" r:id="rId4"/>
    <p:sldId id="2238" r:id="rId5"/>
    <p:sldId id="2240" r:id="rId6"/>
    <p:sldId id="2241" r:id="rId7"/>
    <p:sldId id="1503" r:id="rId8"/>
    <p:sldId id="2242" r:id="rId9"/>
    <p:sldId id="2243" r:id="rId10"/>
    <p:sldId id="2244" r:id="rId11"/>
    <p:sldId id="2245" r:id="rId12"/>
    <p:sldId id="2246" r:id="rId13"/>
    <p:sldId id="2236" r:id="rId14"/>
    <p:sldId id="2251" r:id="rId15"/>
    <p:sldId id="2252" r:id="rId16"/>
    <p:sldId id="2253" r:id="rId17"/>
    <p:sldId id="2248" r:id="rId18"/>
    <p:sldId id="2078" r:id="rId19"/>
    <p:sldId id="2250" r:id="rId20"/>
    <p:sldId id="2254" r:id="rId21"/>
    <p:sldId id="2255" r:id="rId22"/>
    <p:sldId id="2256" r:id="rId23"/>
    <p:sldId id="2259" r:id="rId24"/>
    <p:sldId id="2260" r:id="rId25"/>
    <p:sldId id="2261" r:id="rId26"/>
    <p:sldId id="2262" r:id="rId27"/>
    <p:sldId id="2263" r:id="rId28"/>
    <p:sldId id="2264" r:id="rId29"/>
    <p:sldId id="2265" r:id="rId30"/>
    <p:sldId id="2266" r:id="rId31"/>
    <p:sldId id="2267" r:id="rId32"/>
    <p:sldId id="2268" r:id="rId33"/>
    <p:sldId id="2269" r:id="rId34"/>
    <p:sldId id="2270" r:id="rId35"/>
    <p:sldId id="2271" r:id="rId36"/>
    <p:sldId id="2272" r:id="rId37"/>
    <p:sldId id="2273" r:id="rId38"/>
    <p:sldId id="2082" r:id="rId39"/>
    <p:sldId id="2274" r:id="rId40"/>
    <p:sldId id="2275" r:id="rId41"/>
    <p:sldId id="2276" r:id="rId42"/>
    <p:sldId id="2280" r:id="rId43"/>
    <p:sldId id="2277" r:id="rId44"/>
    <p:sldId id="2279" r:id="rId45"/>
    <p:sldId id="1708" r:id="rId46"/>
  </p:sldIdLst>
  <p:sldSz cx="9144000" cy="6858000" type="screen4x3"/>
  <p:notesSz cx="6858000" cy="9117013"/>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6600"/>
    <a:srgbClr val="339966"/>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645" autoAdjust="0"/>
    <p:restoredTop sz="90401" autoAdjust="0"/>
  </p:normalViewPr>
  <p:slideViewPr>
    <p:cSldViewPr>
      <p:cViewPr varScale="1">
        <p:scale>
          <a:sx n="101" d="100"/>
          <a:sy n="101" d="100"/>
        </p:scale>
        <p:origin x="151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8C3B5A9-F3AE-4B31-8578-9045B9022BF8}"/>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5C559277-2F4F-4330-B918-AEEFF2A09C3F}"/>
              </a:ext>
            </a:extLst>
          </p:cNvPr>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50DCF5AE-1A68-466A-BF8C-074F19C347E5}"/>
              </a:ext>
            </a:extLst>
          </p:cNvPr>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FAF0D12C-F831-484A-B8CC-36DF6FF2B46A}"/>
              </a:ext>
            </a:extLst>
          </p:cNvPr>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1CD74822-0BE0-4EB1-ACC5-0043B5962C9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3A4821-0F30-4D1E-82D9-49E2F2AEFBF1}"/>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F39AAF87-DFD3-42FF-8328-1D9FEBF62D5F}"/>
              </a:ext>
            </a:extLst>
          </p:cNvPr>
          <p:cNvSpPr>
            <a:spLocks noGrp="1"/>
          </p:cNvSpPr>
          <p:nvPr>
            <p:ph type="dt" idx="1"/>
          </p:nvPr>
        </p:nvSpPr>
        <p:spPr>
          <a:xfrm>
            <a:off x="3884613" y="0"/>
            <a:ext cx="2971800" cy="455613"/>
          </a:xfrm>
          <a:prstGeom prst="rect">
            <a:avLst/>
          </a:prstGeom>
        </p:spPr>
        <p:txBody>
          <a:bodyPr vert="horz" lIns="91440" tIns="45720" rIns="91440" bIns="45720" rtlCol="0"/>
          <a:lstStyle>
            <a:lvl1pPr algn="r" eaLnBrk="1" hangingPunct="1">
              <a:defRPr sz="1200"/>
            </a:lvl1pPr>
          </a:lstStyle>
          <a:p>
            <a:pPr>
              <a:defRPr/>
            </a:pPr>
            <a:fld id="{6612BFE5-20D8-4763-8248-2A402A105387}" type="datetimeFigureOut">
              <a:rPr lang="en-US"/>
              <a:pPr>
                <a:defRPr/>
              </a:pPr>
              <a:t>6/15/2024</a:t>
            </a:fld>
            <a:endParaRPr lang="en-US" dirty="0"/>
          </a:p>
        </p:txBody>
      </p:sp>
      <p:sp>
        <p:nvSpPr>
          <p:cNvPr id="4" name="Slide Image Placeholder 3">
            <a:extLst>
              <a:ext uri="{FF2B5EF4-FFF2-40B4-BE49-F238E27FC236}">
                <a16:creationId xmlns:a16="http://schemas.microsoft.com/office/drawing/2014/main" id="{A590BDD9-924E-4BC6-844F-E9EF3C9A71B6}"/>
              </a:ext>
            </a:extLst>
          </p:cNvPr>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B40055C-E46D-4815-9158-2E9983FE60E7}"/>
              </a:ext>
            </a:extLst>
          </p:cNvPr>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1DB600-F550-4149-BBAB-328891B4B043}"/>
              </a:ext>
            </a:extLst>
          </p:cNvPr>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7BAC4BAA-6997-4679-ACCB-96F566608D3F}"/>
              </a:ext>
            </a:extLst>
          </p:cNvPr>
          <p:cNvSpPr>
            <a:spLocks noGrp="1"/>
          </p:cNvSpPr>
          <p:nvPr>
            <p:ph type="sldNum" sz="quarter" idx="5"/>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39B1ECD-CEFC-4F0B-8B11-76E5B15550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F381A47-F488-466E-B5EF-B24A7DAE3C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E74235A-9223-4C72-8FE4-E23631026F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1D1D6A97-0B0B-4802-A234-B23DAE73C6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95C0C6-6306-4587-B240-523610420E65}"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06680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09820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76181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9E70DD-FB6C-48D3-8894-82618C98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1B4E51-1590-4A81-855E-EEB71D654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536A772-7CCA-4C6B-8BA2-4639199E2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ADD59D-93FB-4394-AD03-2E0A5816210C}"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50266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9E70DD-FB6C-48D3-8894-82618C98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1B4E51-1590-4A81-855E-EEB71D654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536A772-7CCA-4C6B-8BA2-4639199E2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ADD59D-93FB-4394-AD03-2E0A5816210C}"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62746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9E70DD-FB6C-48D3-8894-82618C98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1B4E51-1590-4A81-855E-EEB71D654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536A772-7CCA-4C6B-8BA2-4639199E2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ADD59D-93FB-4394-AD03-2E0A5816210C}"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604155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99E70DD-FB6C-48D3-8894-82618C986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1B4E51-1590-4A81-855E-EEB71D654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9536A772-7CCA-4C6B-8BA2-4639199E2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ADD59D-93FB-4394-AD03-2E0A5816210C}"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21910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64E03A2-62C1-45F0-9A4F-5030D0153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085320F-B9D4-46D1-B19D-762553355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6B7C834-D64D-41FB-8631-BA2F5F5935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314FD-5E14-4FDC-8EF9-8F54004A2047}"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7278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6322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64E03A2-62C1-45F0-9A4F-5030D0153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085320F-B9D4-46D1-B19D-762553355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6B7C834-D64D-41FB-8631-BA2F5F5935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314FD-5E14-4FDC-8EF9-8F54004A2047}"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46966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385734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31318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659958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918385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952005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1469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06751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883201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182826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820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919938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511966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44818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270705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1370212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640125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156328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BFF2610-1DF0-4605-B95E-5256725B6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4F64A7A-E887-4260-AB77-1FE99D188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DD4C080-0B70-4BC3-81E7-F800538A7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205309-6641-4985-B742-5757FCC0DD1F}"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954358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64E03A2-62C1-45F0-9A4F-5030D0153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085320F-B9D4-46D1-B19D-762553355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6B7C834-D64D-41FB-8631-BA2F5F5935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314FD-5E14-4FDC-8EF9-8F54004A2047}"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062260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59587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924874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363474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414088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168730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318408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26589-DDF4-43E1-BB27-24ADD64F4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A09067D-F4C6-427F-AA98-FF7B125D5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17ECA35-D076-440E-9C07-8C2A3B1C82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FDBE31-C976-4E7C-BB6A-DC20A90F734B}" type="slidenum">
              <a:rPr lang="en-US" altLang="en-US">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005601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3BF9AB6-625E-48E4-AF79-30C8467A20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C0E0E63-878C-4195-8A9D-9CC7F93BBB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14A81092-0320-47FC-B040-15D88C47B8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A216EB-5EB2-4F89-8624-8405ADDBD78D}" type="slidenum">
              <a:rPr lang="en-US" altLang="en-US">
                <a:solidFill>
                  <a:srgbClr val="990033"/>
                </a:solidFill>
                <a:latin typeface="Arial Narrow" panose="020B0606020202030204" pitchFamily="34" charset="0"/>
              </a:rPr>
              <a:pPr>
                <a:spcBef>
                  <a:spcPct val="0"/>
                </a:spcBef>
              </a:pPr>
              <a:t>45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68003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245329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17218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6CDC3FB-9105-426A-AA73-DB02D86F0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943E7B8-5BDC-4CA2-9F4D-0D21D72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9F47F60-48EE-4FE0-9E2E-E46C78324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1FF75-EC9F-498A-A157-871A755EDA86}"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342569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AA972A96-6755-4F47-BA1E-B29741D8C584}"/>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33A519D9-0667-4954-913E-57CD805EFC49}"/>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1518888A-A10F-4B40-8C4F-2770632968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EC988C3B-FF7F-43FB-89A7-D0AB9D75DF78}"/>
              </a:ext>
            </a:extLst>
          </p:cNvPr>
          <p:cNvSpPr>
            <a:spLocks noGrp="1"/>
          </p:cNvSpPr>
          <p:nvPr>
            <p:ph type="sldNum" sz="quarter" idx="12"/>
          </p:nvPr>
        </p:nvSpPr>
        <p:spPr>
          <a:xfrm>
            <a:off x="8229600" y="6473825"/>
            <a:ext cx="758825" cy="247650"/>
          </a:xfrm>
        </p:spPr>
        <p:txBody>
          <a:bodyPr/>
          <a:lstStyle>
            <a:lvl1pPr>
              <a:defRPr smtClean="0"/>
            </a:lvl1pPr>
          </a:lstStyle>
          <a:p>
            <a:pPr>
              <a:defRPr/>
            </a:pPr>
            <a:fld id="{8E0338A2-66BB-4F28-9F27-CEBA6D7FA570}" type="slidenum">
              <a:rPr lang="en-US" altLang="en-US"/>
              <a:pPr>
                <a:defRPr/>
              </a:pPr>
              <a:t>‹#›</a:t>
            </a:fld>
            <a:endParaRPr lang="en-US" altLang="en-US"/>
          </a:p>
        </p:txBody>
      </p:sp>
    </p:spTree>
    <p:extLst>
      <p:ext uri="{BB962C8B-B14F-4D97-AF65-F5344CB8AC3E}">
        <p14:creationId xmlns:p14="http://schemas.microsoft.com/office/powerpoint/2010/main" val="55780658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B967010D-02D6-447A-9380-E0792C957FB8}"/>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762C2CAD-A3C3-4567-8CCC-83E676AC6C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8B44E3F-CCB3-4C11-975F-55343687922E}"/>
              </a:ext>
            </a:extLst>
          </p:cNvPr>
          <p:cNvSpPr>
            <a:spLocks noGrp="1"/>
          </p:cNvSpPr>
          <p:nvPr>
            <p:ph type="sldNum" sz="quarter" idx="12"/>
          </p:nvPr>
        </p:nvSpPr>
        <p:spPr/>
        <p:txBody>
          <a:bodyPr/>
          <a:lstStyle>
            <a:lvl1pPr>
              <a:defRPr/>
            </a:lvl1pPr>
          </a:lstStyle>
          <a:p>
            <a:pPr>
              <a:defRPr/>
            </a:pPr>
            <a:fld id="{6B78695A-3E58-4121-B859-334AA341279D}" type="slidenum">
              <a:rPr lang="en-US" altLang="en-US"/>
              <a:pPr>
                <a:defRPr/>
              </a:pPr>
              <a:t>‹#›</a:t>
            </a:fld>
            <a:endParaRPr lang="en-US" altLang="en-US"/>
          </a:p>
        </p:txBody>
      </p:sp>
    </p:spTree>
    <p:extLst>
      <p:ext uri="{BB962C8B-B14F-4D97-AF65-F5344CB8AC3E}">
        <p14:creationId xmlns:p14="http://schemas.microsoft.com/office/powerpoint/2010/main" val="694245230"/>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523D6-BAF4-4E9B-BF05-B9760103A75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EEA12E0-E095-41D0-9EBB-CF2269C7CD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BF7DBF-3A66-46B2-8FC8-DE30F9387480}"/>
              </a:ext>
            </a:extLst>
          </p:cNvPr>
          <p:cNvSpPr>
            <a:spLocks noGrp="1"/>
          </p:cNvSpPr>
          <p:nvPr>
            <p:ph type="sldNum" sz="quarter" idx="12"/>
          </p:nvPr>
        </p:nvSpPr>
        <p:spPr/>
        <p:txBody>
          <a:bodyPr/>
          <a:lstStyle>
            <a:lvl1pPr>
              <a:defRPr smtClean="0"/>
            </a:lvl1pPr>
          </a:lstStyle>
          <a:p>
            <a:pPr>
              <a:defRPr/>
            </a:pPr>
            <a:fld id="{0C16E1E8-0C50-49BA-B9B6-A9D7793731B4}" type="slidenum">
              <a:rPr lang="en-US" altLang="en-US"/>
              <a:pPr>
                <a:defRPr/>
              </a:pPr>
              <a:t>‹#›</a:t>
            </a:fld>
            <a:endParaRPr lang="en-US" altLang="en-US"/>
          </a:p>
        </p:txBody>
      </p:sp>
    </p:spTree>
    <p:extLst>
      <p:ext uri="{BB962C8B-B14F-4D97-AF65-F5344CB8AC3E}">
        <p14:creationId xmlns:p14="http://schemas.microsoft.com/office/powerpoint/2010/main" val="181295152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CC439089-F0B4-4995-984A-B93AC77ECB9C}"/>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28DF14E0-F7B1-439C-BF63-C0653DC38AB2}"/>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147077CD-8C42-4FF9-965E-F3472C4F6473}"/>
              </a:ext>
            </a:extLst>
          </p:cNvPr>
          <p:cNvSpPr>
            <a:spLocks noGrp="1"/>
          </p:cNvSpPr>
          <p:nvPr>
            <p:ph type="sldNum" sz="quarter" idx="12"/>
          </p:nvPr>
        </p:nvSpPr>
        <p:spPr>
          <a:xfrm>
            <a:off x="8229600" y="6473825"/>
            <a:ext cx="758825" cy="247650"/>
          </a:xfrm>
        </p:spPr>
        <p:txBody>
          <a:bodyPr/>
          <a:lstStyle>
            <a:lvl1pPr>
              <a:defRPr smtClean="0"/>
            </a:lvl1pPr>
          </a:lstStyle>
          <a:p>
            <a:pPr>
              <a:defRPr/>
            </a:pPr>
            <a:fld id="{73E0084C-C299-4CE7-A40C-5A872AB4D09A}" type="slidenum">
              <a:rPr lang="en-US" altLang="en-US"/>
              <a:pPr>
                <a:defRPr/>
              </a:pPr>
              <a:t>‹#›</a:t>
            </a:fld>
            <a:endParaRPr lang="en-US" altLang="en-US"/>
          </a:p>
        </p:txBody>
      </p:sp>
    </p:spTree>
    <p:extLst>
      <p:ext uri="{BB962C8B-B14F-4D97-AF65-F5344CB8AC3E}">
        <p14:creationId xmlns:p14="http://schemas.microsoft.com/office/powerpoint/2010/main" val="55449363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5A8F18E4-0197-4DD4-AD49-A66BC16FB70F}"/>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AD57CF2D-DBC0-4FFA-AB7E-8F8E3C964601}"/>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7EEF373E-29F4-4587-8F4F-0A7CE091F9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3E59FEA2-3FC9-468C-8073-B71A20ADC7D5}"/>
              </a:ext>
            </a:extLst>
          </p:cNvPr>
          <p:cNvSpPr>
            <a:spLocks noGrp="1"/>
          </p:cNvSpPr>
          <p:nvPr>
            <p:ph type="sldNum" sz="quarter" idx="12"/>
          </p:nvPr>
        </p:nvSpPr>
        <p:spPr/>
        <p:txBody>
          <a:bodyPr/>
          <a:lstStyle>
            <a:lvl1pPr>
              <a:defRPr smtClean="0"/>
            </a:lvl1pPr>
          </a:lstStyle>
          <a:p>
            <a:pPr>
              <a:defRPr/>
            </a:pPr>
            <a:fld id="{EB9CEED9-5E48-4D3A-B15F-8E0A95DDF44A}" type="slidenum">
              <a:rPr lang="en-US" altLang="en-US"/>
              <a:pPr>
                <a:defRPr/>
              </a:pPr>
              <a:t>‹#›</a:t>
            </a:fld>
            <a:endParaRPr lang="en-US" altLang="en-US"/>
          </a:p>
        </p:txBody>
      </p:sp>
    </p:spTree>
    <p:extLst>
      <p:ext uri="{BB962C8B-B14F-4D97-AF65-F5344CB8AC3E}">
        <p14:creationId xmlns:p14="http://schemas.microsoft.com/office/powerpoint/2010/main" val="2578537499"/>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C49B1B9-809F-4FB1-96F7-55B43CA83CF7}"/>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5BE678A4-F520-4242-A53B-6C5F8345DC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A34C9303-1D76-468D-96A3-ADF993AAEDA4}"/>
              </a:ext>
            </a:extLst>
          </p:cNvPr>
          <p:cNvSpPr>
            <a:spLocks noGrp="1"/>
          </p:cNvSpPr>
          <p:nvPr>
            <p:ph type="sldNum" sz="quarter" idx="12"/>
          </p:nvPr>
        </p:nvSpPr>
        <p:spPr/>
        <p:txBody>
          <a:bodyPr/>
          <a:lstStyle>
            <a:lvl1pPr>
              <a:defRPr/>
            </a:lvl1pPr>
          </a:lstStyle>
          <a:p>
            <a:pPr>
              <a:defRPr/>
            </a:pPr>
            <a:fld id="{C48B02BE-BCD3-4324-8F1D-59BCD284F5C2}" type="slidenum">
              <a:rPr lang="en-US" altLang="en-US"/>
              <a:pPr>
                <a:defRPr/>
              </a:pPr>
              <a:t>‹#›</a:t>
            </a:fld>
            <a:endParaRPr lang="en-US" altLang="en-US"/>
          </a:p>
        </p:txBody>
      </p:sp>
    </p:spTree>
    <p:extLst>
      <p:ext uri="{BB962C8B-B14F-4D97-AF65-F5344CB8AC3E}">
        <p14:creationId xmlns:p14="http://schemas.microsoft.com/office/powerpoint/2010/main" val="186872458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E39C38F9-D2DB-49BD-AC13-386E7D259268}"/>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0A6E1037-3A54-45EF-8A55-1EF9EC7C5580}"/>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37C2164F-F967-4A39-B5F7-6F2EC1174A6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D0B0D651-D33A-49DC-B53C-40E911D2180A}"/>
              </a:ext>
            </a:extLst>
          </p:cNvPr>
          <p:cNvSpPr>
            <a:spLocks noGrp="1"/>
          </p:cNvSpPr>
          <p:nvPr>
            <p:ph type="sldNum" sz="quarter" idx="12"/>
          </p:nvPr>
        </p:nvSpPr>
        <p:spPr>
          <a:xfrm>
            <a:off x="8229600" y="6477000"/>
            <a:ext cx="762000" cy="247650"/>
          </a:xfrm>
        </p:spPr>
        <p:txBody>
          <a:bodyPr/>
          <a:lstStyle>
            <a:lvl1pPr>
              <a:defRPr smtClean="0"/>
            </a:lvl1pPr>
          </a:lstStyle>
          <a:p>
            <a:pPr>
              <a:defRPr/>
            </a:pPr>
            <a:fld id="{630AA6E1-D4D6-4AF5-AE72-9D9D9B3C29BC}" type="slidenum">
              <a:rPr lang="en-US" altLang="en-US"/>
              <a:pPr>
                <a:defRPr/>
              </a:pPr>
              <a:t>‹#›</a:t>
            </a:fld>
            <a:endParaRPr lang="en-US" altLang="en-US"/>
          </a:p>
        </p:txBody>
      </p:sp>
    </p:spTree>
    <p:extLst>
      <p:ext uri="{BB962C8B-B14F-4D97-AF65-F5344CB8AC3E}">
        <p14:creationId xmlns:p14="http://schemas.microsoft.com/office/powerpoint/2010/main" val="3515535405"/>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E0025656-168C-4280-815B-C77FF4E92353}"/>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244B228E-7A8D-41F1-95A7-7B6EF47293B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E441ABFC-1149-4B4E-90ED-B38664F1F5CC}"/>
              </a:ext>
            </a:extLst>
          </p:cNvPr>
          <p:cNvSpPr>
            <a:spLocks noGrp="1"/>
          </p:cNvSpPr>
          <p:nvPr>
            <p:ph type="sldNum" sz="quarter" idx="12"/>
          </p:nvPr>
        </p:nvSpPr>
        <p:spPr/>
        <p:txBody>
          <a:bodyPr/>
          <a:lstStyle>
            <a:lvl1pPr>
              <a:defRPr/>
            </a:lvl1pPr>
          </a:lstStyle>
          <a:p>
            <a:pPr>
              <a:defRPr/>
            </a:pPr>
            <a:fld id="{48564542-60D2-4A10-A5F9-07DFC0772548}" type="slidenum">
              <a:rPr lang="en-US" altLang="en-US"/>
              <a:pPr>
                <a:defRPr/>
              </a:pPr>
              <a:t>‹#›</a:t>
            </a:fld>
            <a:endParaRPr lang="en-US" altLang="en-US"/>
          </a:p>
        </p:txBody>
      </p:sp>
    </p:spTree>
    <p:extLst>
      <p:ext uri="{BB962C8B-B14F-4D97-AF65-F5344CB8AC3E}">
        <p14:creationId xmlns:p14="http://schemas.microsoft.com/office/powerpoint/2010/main" val="219203206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EEE1CAD0-EF78-4FB5-BF4C-DB20C8330BFE}"/>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A4C9B1F6-EB42-440B-BECA-A51AF2027B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705364C7-BE7B-4E9D-A0B4-71647AD812FD}"/>
              </a:ext>
            </a:extLst>
          </p:cNvPr>
          <p:cNvSpPr>
            <a:spLocks noGrp="1"/>
          </p:cNvSpPr>
          <p:nvPr>
            <p:ph type="sldNum" sz="quarter" idx="12"/>
          </p:nvPr>
        </p:nvSpPr>
        <p:spPr/>
        <p:txBody>
          <a:bodyPr/>
          <a:lstStyle>
            <a:lvl1pPr>
              <a:defRPr smtClean="0"/>
            </a:lvl1pPr>
          </a:lstStyle>
          <a:p>
            <a:pPr>
              <a:defRPr/>
            </a:pPr>
            <a:fld id="{B0A30FFA-7929-4C3F-A01D-6E048F96101F}" type="slidenum">
              <a:rPr lang="en-US" altLang="en-US"/>
              <a:pPr>
                <a:defRPr/>
              </a:pPr>
              <a:t>‹#›</a:t>
            </a:fld>
            <a:endParaRPr lang="en-US" altLang="en-US"/>
          </a:p>
        </p:txBody>
      </p:sp>
    </p:spTree>
    <p:extLst>
      <p:ext uri="{BB962C8B-B14F-4D97-AF65-F5344CB8AC3E}">
        <p14:creationId xmlns:p14="http://schemas.microsoft.com/office/powerpoint/2010/main" val="413818456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AEB49AB5-EC0D-4EDC-8CCD-2598C6304C95}"/>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66E376E6-5B70-4ADA-9B1C-0182ECB2CB1E}"/>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91809AAE-A677-4031-896D-E0C77810BA0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63046E9-1574-4A15-8BE5-656A8F6B607C}"/>
              </a:ext>
            </a:extLst>
          </p:cNvPr>
          <p:cNvSpPr>
            <a:spLocks noGrp="1"/>
          </p:cNvSpPr>
          <p:nvPr>
            <p:ph type="sldNum" sz="quarter" idx="12"/>
          </p:nvPr>
        </p:nvSpPr>
        <p:spPr/>
        <p:txBody>
          <a:bodyPr/>
          <a:lstStyle>
            <a:lvl1pPr>
              <a:defRPr smtClean="0"/>
            </a:lvl1pPr>
          </a:lstStyle>
          <a:p>
            <a:pPr>
              <a:defRPr/>
            </a:pPr>
            <a:fld id="{1205D2EE-87BC-41C3-8473-AF2DD2979CEE}" type="slidenum">
              <a:rPr lang="en-US" altLang="en-US"/>
              <a:pPr>
                <a:defRPr/>
              </a:pPr>
              <a:t>‹#›</a:t>
            </a:fld>
            <a:endParaRPr lang="en-US" altLang="en-US"/>
          </a:p>
        </p:txBody>
      </p:sp>
    </p:spTree>
    <p:extLst>
      <p:ext uri="{BB962C8B-B14F-4D97-AF65-F5344CB8AC3E}">
        <p14:creationId xmlns:p14="http://schemas.microsoft.com/office/powerpoint/2010/main" val="234395032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274C1DC7-E889-4E64-83FB-18ED355A4EF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36646BA-173A-4B80-B9F5-DAD3560C0A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F2B6D58E-3441-4D71-A406-B42A5D972B4F}"/>
              </a:ext>
            </a:extLst>
          </p:cNvPr>
          <p:cNvSpPr>
            <a:spLocks noGrp="1"/>
          </p:cNvSpPr>
          <p:nvPr>
            <p:ph type="sldNum" sz="quarter" idx="12"/>
          </p:nvPr>
        </p:nvSpPr>
        <p:spPr/>
        <p:txBody>
          <a:bodyPr/>
          <a:lstStyle>
            <a:lvl1pPr>
              <a:defRPr smtClean="0"/>
            </a:lvl1pPr>
          </a:lstStyle>
          <a:p>
            <a:pPr>
              <a:defRPr/>
            </a:pPr>
            <a:fld id="{159EAF67-A0EB-464B-B3B4-39186104BF30}" type="slidenum">
              <a:rPr lang="en-US" altLang="en-US"/>
              <a:pPr>
                <a:defRPr/>
              </a:pPr>
              <a:t>‹#›</a:t>
            </a:fld>
            <a:endParaRPr lang="en-US" altLang="en-US"/>
          </a:p>
        </p:txBody>
      </p:sp>
    </p:spTree>
    <p:extLst>
      <p:ext uri="{BB962C8B-B14F-4D97-AF65-F5344CB8AC3E}">
        <p14:creationId xmlns:p14="http://schemas.microsoft.com/office/powerpoint/2010/main" val="2437821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E4325053-AA15-4845-9BC6-C5DAC4844F51}"/>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6C44D37C-3DB3-4493-A43E-53B6EAD80459}"/>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492257CF-FB3F-4696-8872-9B6B0EDB3292}"/>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654C7423-2C79-41E8-96AF-D891A507DA38}"/>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BA345A72-2C55-4618-AB48-8DE083590046}"/>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D8423259-DFCC-4264-BB59-316BCD96710E}"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96F283CD-7AD4-496E-960F-E8137155F224}"/>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08F18DD5-EFC2-4619-937F-C8533C46D6B6}"/>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9204C6AA-542E-4A95-902E-0932B3E9583F}"/>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5918" r:id="rId1"/>
    <p:sldLayoutId id="2147485919" r:id="rId2"/>
    <p:sldLayoutId id="2147485920" r:id="rId3"/>
    <p:sldLayoutId id="2147485915" r:id="rId4"/>
    <p:sldLayoutId id="2147485921" r:id="rId5"/>
    <p:sldLayoutId id="2147485916" r:id="rId6"/>
    <p:sldLayoutId id="2147485922" r:id="rId7"/>
    <p:sldLayoutId id="2147485923" r:id="rId8"/>
    <p:sldLayoutId id="2147485924" r:id="rId9"/>
    <p:sldLayoutId id="2147485917" r:id="rId10"/>
    <p:sldLayoutId id="2147485925"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285DD3BA-AA4C-468F-935D-67DFD5588000}"/>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a:solidFill>
                  <a:srgbClr val="002060"/>
                </a:solidFill>
                <a:effectLst>
                  <a:outerShdw blurRad="38100" dist="38100" dir="2700000" algn="tl">
                    <a:srgbClr val="000000">
                      <a:alpha val="43137"/>
                    </a:srgbClr>
                  </a:outerShdw>
                </a:effectLst>
              </a:rPr>
              <a:t>let  the  parade begin!</a:t>
            </a:r>
            <a:endParaRPr lang="en-US" sz="6600" b="1"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Jewish Civil War in Jerusalem.</a:t>
            </a:r>
          </a:p>
          <a:p>
            <a:pPr marL="0" indent="0">
              <a:buNone/>
            </a:pPr>
            <a:endParaRPr lang="en-US" sz="1800" b="1" i="0" u="none" strike="noStrike" baseline="0">
              <a:solidFill>
                <a:srgbClr val="5F0000"/>
              </a:solidFill>
              <a:latin typeface="Arial" panose="020B0604020202020204" pitchFamily="34" charset="0"/>
            </a:endParaRPr>
          </a:p>
          <a:p>
            <a:pPr marL="0" indent="0" algn="just">
              <a:buNone/>
            </a:pP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when you see standing in the holy place </a:t>
            </a:r>
            <a:r>
              <a:rPr lang="en-US" sz="27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abomination that causes desolation</a:t>
            </a: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spoken of through the prophet Daniel — let the reader understand - then let those who are in Judea flee to the mountains. - Matthew 24:15-16</a:t>
            </a:r>
          </a:p>
          <a:p>
            <a:pPr marL="0" indent="0" algn="just">
              <a:buNone/>
            </a:pPr>
            <a:endPar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buNone/>
            </a:pP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you see the </a:t>
            </a:r>
            <a:r>
              <a:rPr lang="en-US" sz="27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abomination that causes desolation</a:t>
            </a: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standing where it does not belong — let the reader understand — then let those who are in Judea flee to the mountains. - Mark 13:14</a:t>
            </a:r>
          </a:p>
          <a:p>
            <a:pPr marL="457200" lvl="1" indent="0">
              <a:buNone/>
            </a:pPr>
            <a:endParaRPr lang="en-US"/>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7181267"/>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C</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Cleansing of the Temple. </a:t>
            </a: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(164 BC)</a:t>
            </a:r>
          </a:p>
          <a:p>
            <a:pPr marL="0" indent="0">
              <a:buNone/>
            </a:pPr>
            <a:endParaRPr lang="en-US" sz="1800" b="1" i="0" u="none" strike="noStrike" baseline="0">
              <a:solidFill>
                <a:srgbClr val="5F0000"/>
              </a:solidFill>
              <a:latin typeface="Arial" panose="020B0604020202020204" pitchFamily="34" charset="0"/>
            </a:endParaRPr>
          </a:p>
          <a:p>
            <a:pPr marL="0" indent="0" algn="just">
              <a:buNone/>
            </a:pP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Maccabees 13:51 - </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the twenty-third day of the second month, in the one hundred seventy-first year, the Jews entered it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praise and palm branches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with harps and cymbals and stringed instruments, and with hymns and songs, because a great enemy had been crushed and removed from Israel.</a:t>
            </a: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0484645"/>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C</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Cleansing of the Temple. </a:t>
            </a:r>
            <a:r>
              <a:rPr lang="en-US" sz="4300" b="1">
                <a:solidFill>
                  <a:srgbClr val="990033"/>
                </a:solidFill>
                <a:effectLst>
                  <a:outerShdw blurRad="38100" dist="38100" dir="2700000" algn="tl">
                    <a:srgbClr val="000000">
                      <a:alpha val="43137"/>
                    </a:srgbClr>
                  </a:outerShdw>
                </a:effectLst>
                <a:latin typeface="Arial Narrow" pitchFamily="34" charset="0"/>
                <a:cs typeface="Arial" pitchFamily="34" charset="0"/>
              </a:rPr>
              <a:t>(164 BC)</a:t>
            </a:r>
          </a:p>
          <a:p>
            <a:pPr marL="0" indent="0">
              <a:buNone/>
            </a:pPr>
            <a:endParaRPr lang="en-US" sz="1800" b="1" i="0" u="none" strike="noStrike" baseline="0">
              <a:solidFill>
                <a:srgbClr val="5F0000"/>
              </a:solidFill>
              <a:latin typeface="Arial" panose="020B0604020202020204" pitchFamily="34" charset="0"/>
            </a:endParaRPr>
          </a:p>
          <a:p>
            <a:pPr marL="0" indent="0" algn="just">
              <a:buNone/>
            </a:pPr>
            <a:r>
              <a:rPr lang="en-US" sz="27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Maccabees 13:51 - </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the twenty-third day of the second month, in the one hundred seventy-first year, the Jews entered it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praise and palm branches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with harps and cymbals and stringed instruments, and with hymns and songs, because a great enemy had been crushed and removed from Israel.</a:t>
            </a:r>
          </a:p>
          <a:p>
            <a:pPr marL="0" indent="0" algn="just">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Hanukkah - The Feast of Lights</a:t>
            </a: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5930880"/>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58D57B-771F-4ACE-9DB9-D9EDD00B7A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4570C6-8819-4B63-B302-E4EBE852AD1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Matthew 21:1-3</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they approached Jerusalem and came to Bethphage on the Mount of Olives, Jesus sent two disciples, saying to them, “Go to the village ahead of you, and at once you will find a donkey tied there, with her colt by her. Untie them and bring them to me. If anyone says anything to you, tell him that the Lord needs them, and he will send them right away.</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a:extLst>
              <a:ext uri="{FF2B5EF4-FFF2-40B4-BE49-F238E27FC236}">
                <a16:creationId xmlns:a16="http://schemas.microsoft.com/office/drawing/2014/main" id="{26D5AAF6-5A2C-C20A-FA1C-9FD087BC88B7}"/>
              </a:ext>
            </a:extLst>
          </p:cNvPr>
          <p:cNvSpPr txBox="1"/>
          <p:nvPr/>
        </p:nvSpPr>
        <p:spPr>
          <a:xfrm>
            <a:off x="1905000" y="152400"/>
            <a:ext cx="5486400" cy="523220"/>
          </a:xfrm>
          <a:prstGeom prst="rect">
            <a:avLst/>
          </a:prstGeom>
          <a:noFill/>
        </p:spPr>
        <p:txBody>
          <a:bodyPr wrap="square" rtlCol="0">
            <a:spAutoFit/>
          </a:bodyPr>
          <a:lstStyle/>
          <a:p>
            <a:pPr algn="ctr" eaLnBrk="1" hangingPunct="1">
              <a:defRPr/>
            </a:pPr>
            <a:r>
              <a:rPr lang="en-US">
                <a:solidFill>
                  <a:srgbClr val="002060"/>
                </a:solidFill>
                <a:effectLst>
                  <a:outerShdw blurRad="38100" dist="38100" dir="2700000" algn="tl">
                    <a:srgbClr val="000000">
                      <a:alpha val="43137"/>
                    </a:srgbClr>
                  </a:outerShdw>
                </a:effectLst>
              </a:rPr>
              <a:t>I.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8047233"/>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58D57B-771F-4ACE-9DB9-D9EDD00B7A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4570C6-8819-4B63-B302-E4EBE852AD1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Matthew 21:4-8</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gentle and riding on a donkey, on a colt, the foal of a donkey.’ The disciples went and did as Jesus had instructed them. They brought the donkey and the colt, placed their cloaks on them, and Jesus sat on them. A very large crowd spread their cloaks on the road, while others cut branches from the trees and spread them on the road.</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a:extLst>
              <a:ext uri="{FF2B5EF4-FFF2-40B4-BE49-F238E27FC236}">
                <a16:creationId xmlns:a16="http://schemas.microsoft.com/office/drawing/2014/main" id="{EA60D2FC-ED6C-A61A-FEDF-D45EEC90C983}"/>
              </a:ext>
            </a:extLst>
          </p:cNvPr>
          <p:cNvSpPr txBox="1"/>
          <p:nvPr/>
        </p:nvSpPr>
        <p:spPr>
          <a:xfrm>
            <a:off x="1905000" y="152400"/>
            <a:ext cx="5486400" cy="523220"/>
          </a:xfrm>
          <a:prstGeom prst="rect">
            <a:avLst/>
          </a:prstGeom>
          <a:noFill/>
        </p:spPr>
        <p:txBody>
          <a:bodyPr wrap="square" rtlCol="0">
            <a:spAutoFit/>
          </a:bodyPr>
          <a:lstStyle/>
          <a:p>
            <a:pPr algn="ctr" eaLnBrk="1" hangingPunct="1">
              <a:defRPr/>
            </a:pPr>
            <a:r>
              <a:rPr lang="en-US">
                <a:solidFill>
                  <a:srgbClr val="002060"/>
                </a:solidFill>
                <a:effectLst>
                  <a:outerShdw blurRad="38100" dist="38100" dir="2700000" algn="tl">
                    <a:srgbClr val="000000">
                      <a:alpha val="43137"/>
                    </a:srgbClr>
                  </a:outerShdw>
                </a:effectLst>
              </a:rPr>
              <a:t>I.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1215692"/>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58D57B-771F-4ACE-9DB9-D9EDD00B7A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4570C6-8819-4B63-B302-E4EBE852AD1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Matthew 21:9-11</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crowds that went ahead of him and those that followed shouted, “Hosanna to the Son of David!” “Blessed is he who comes in the name of the Lord!” “Hosanna in the highest!” When Jesus entered Jerusalem, the whole city was stirred and asked, “Who is this?” The crowds answered, “This is Jesus, the prophet from Nazareth in Galilee.”</a:t>
            </a:r>
          </a:p>
        </p:txBody>
      </p:sp>
      <p:sp>
        <p:nvSpPr>
          <p:cNvPr id="2" name="TextBox 1">
            <a:extLst>
              <a:ext uri="{FF2B5EF4-FFF2-40B4-BE49-F238E27FC236}">
                <a16:creationId xmlns:a16="http://schemas.microsoft.com/office/drawing/2014/main" id="{598542BA-AE84-6182-43C3-A0FA0B324189}"/>
              </a:ext>
            </a:extLst>
          </p:cNvPr>
          <p:cNvSpPr txBox="1"/>
          <p:nvPr/>
        </p:nvSpPr>
        <p:spPr>
          <a:xfrm>
            <a:off x="1905000" y="152400"/>
            <a:ext cx="5486400" cy="523220"/>
          </a:xfrm>
          <a:prstGeom prst="rect">
            <a:avLst/>
          </a:prstGeom>
          <a:noFill/>
        </p:spPr>
        <p:txBody>
          <a:bodyPr wrap="square" rtlCol="0">
            <a:spAutoFit/>
          </a:bodyPr>
          <a:lstStyle/>
          <a:p>
            <a:pPr algn="ctr" eaLnBrk="1" hangingPunct="1">
              <a:defRPr/>
            </a:pPr>
            <a:r>
              <a:rPr lang="en-US">
                <a:solidFill>
                  <a:srgbClr val="002060"/>
                </a:solidFill>
                <a:effectLst>
                  <a:outerShdw blurRad="38100" dist="38100" dir="2700000" algn="tl">
                    <a:srgbClr val="000000">
                      <a:alpha val="43137"/>
                    </a:srgbClr>
                  </a:outerShdw>
                </a:effectLst>
              </a:rPr>
              <a:t>I.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421581"/>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058D57B-771F-4ACE-9DB9-D9EDD00B7A9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4570C6-8819-4B63-B302-E4EBE852AD1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Matthew 21:12-14</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entered the temple area and drove out all who were buying and selling there. He overturned the tables of the money changers and the benches of those selling doves. It is written, he said to them, ‘My house will be called a house of prayer,’ but you are making it a ‘den of robbers.’ The blind and the lame came to him at the temple, and he healed them. </a:t>
            </a: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a:extLst>
              <a:ext uri="{FF2B5EF4-FFF2-40B4-BE49-F238E27FC236}">
                <a16:creationId xmlns:a16="http://schemas.microsoft.com/office/drawing/2014/main" id="{3A48C1A4-4B93-F986-0037-EC003FB8FC70}"/>
              </a:ext>
            </a:extLst>
          </p:cNvPr>
          <p:cNvSpPr txBox="1"/>
          <p:nvPr/>
        </p:nvSpPr>
        <p:spPr>
          <a:xfrm>
            <a:off x="1905000" y="152400"/>
            <a:ext cx="5486400" cy="523220"/>
          </a:xfrm>
          <a:prstGeom prst="rect">
            <a:avLst/>
          </a:prstGeom>
          <a:noFill/>
        </p:spPr>
        <p:txBody>
          <a:bodyPr wrap="square" rtlCol="0">
            <a:spAutoFit/>
          </a:bodyPr>
          <a:lstStyle/>
          <a:p>
            <a:pPr algn="ctr" eaLnBrk="1" hangingPunct="1">
              <a:defRPr/>
            </a:pPr>
            <a:r>
              <a:rPr lang="en-US">
                <a:solidFill>
                  <a:srgbClr val="002060"/>
                </a:solidFill>
                <a:effectLst>
                  <a:outerShdw blurRad="38100" dist="38100" dir="2700000" algn="tl">
                    <a:srgbClr val="000000">
                      <a:alpha val="43137"/>
                    </a:srgbClr>
                  </a:outerShdw>
                </a:effectLst>
              </a:rPr>
              <a:t>I.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6268877"/>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85D945-C04D-4950-9B7B-EDE2184C594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2F962B0-DA33-4F18-B61C-4EB6E1E06FA1}"/>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 What is the Historical Back- ground?</a:t>
            </a:r>
          </a:p>
          <a:p>
            <a:pPr marL="609600" indent="-609600" algn="just" eaLnBrk="1" fontAlgn="auto" hangingPunct="1">
              <a:spcAft>
                <a:spcPts val="0"/>
              </a:spcAft>
              <a:buFont typeface="Wingdings 2" panose="05020102010507070707" pitchFamily="18" charset="2"/>
              <a:buNone/>
              <a:defRPr/>
            </a:pPr>
            <a:r>
              <a:rPr lang="en-US" sz="4400" b="1">
                <a:solidFill>
                  <a:srgbClr val="002060"/>
                </a:solidFill>
                <a:effectLst>
                  <a:outerShdw blurRad="38100" dist="38100" dir="2700000" algn="tl">
                    <a:srgbClr val="000000">
                      <a:alpha val="43137"/>
                    </a:srgbClr>
                  </a:outerShdw>
                </a:effectLst>
                <a:latin typeface="Arial Narrow" pitchFamily="34" charset="0"/>
                <a:cs typeface="Arial" pitchFamily="34" charset="0"/>
              </a:rPr>
              <a:t>II.  The Triumphal Entry into Jeru-salem</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07399418"/>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brought the donkey and the colt, placed their cloaks on them, and Jesus sat on them. - v7</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5939707"/>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85D945-C04D-4950-9B7B-EDE2184C594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2F962B0-DA33-4F18-B61C-4EB6E1E06FA1}"/>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002060"/>
                </a:solidFill>
                <a:effectLst>
                  <a:outerShdw blurRad="38100" dist="38100" dir="2700000" algn="tl">
                    <a:srgbClr val="000000">
                      <a:alpha val="43137"/>
                    </a:srgbClr>
                  </a:outerShdw>
                </a:effectLst>
                <a:latin typeface="Arial Narrow" pitchFamily="34" charset="0"/>
                <a:cs typeface="Arial" pitchFamily="34" charset="0"/>
              </a:rPr>
              <a:t>I. What is the Historical Back- ground?</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28394161"/>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gentle and riding on a donkey, on a colt, the foal of a donkey.’ - 4-5.</a:t>
            </a:r>
          </a:p>
          <a:p>
            <a:endParaRPr lang="en-US" sz="1800" b="0" i="0" u="none" strike="noStrike" baseline="0">
              <a:solidFill>
                <a:srgbClr val="000000"/>
              </a:solidFill>
              <a:latin typeface="Arial" panose="020B0604020202020204" pitchFamily="34" charset="0"/>
            </a:endParaRPr>
          </a:p>
          <a:p>
            <a:pPr marL="0" indent="0" algn="just">
              <a:buNone/>
            </a:pP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Zechariah 9:9 - Rejoice greatly, O Daughter of Zion! Shout Daughter of Jerusalem! See, </a:t>
            </a:r>
            <a:r>
              <a:rPr lang="en-US" sz="2800" b="1" i="0" strike="noStrike" baseline="0">
                <a:solidFill>
                  <a:schemeClr val="tx1"/>
                </a:solidFill>
                <a:effectLst>
                  <a:outerShdw blurRad="38100" dist="38100" dir="2700000" algn="tl">
                    <a:srgbClr val="000000">
                      <a:alpha val="43137"/>
                    </a:srgbClr>
                  </a:outerShdw>
                </a:effectLst>
                <a:latin typeface="Arial" panose="020B0604020202020204" pitchFamily="34" charset="0"/>
              </a:rPr>
              <a:t>your king comes to you, righteous and having salvation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gentle and riding on a donkey, on a colt, the foul of a donkey.</a:t>
            </a:r>
            <a:r>
              <a:rPr lang="en-US" sz="1800" b="1" i="0" u="none" strike="noStrike" baseline="0">
                <a:solidFill>
                  <a:srgbClr val="000000"/>
                </a:solidFill>
                <a:latin typeface="Arial" panose="020B0604020202020204" pitchFamily="34" charset="0"/>
              </a:rPr>
              <a:t> </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0172390"/>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king</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comes to you, gentle and riding on a donkey, on a colt, the foal of a donkey.’ - v4-5.</a:t>
            </a:r>
          </a:p>
          <a:p>
            <a:endParaRPr lang="en-US" sz="1800" b="0" i="0" u="none" strike="noStrike" baseline="0">
              <a:solidFill>
                <a:srgbClr val="000000"/>
              </a:solidFill>
              <a:latin typeface="Arial" panose="020B0604020202020204" pitchFamily="34" charset="0"/>
            </a:endParaRPr>
          </a:p>
          <a:p>
            <a:pPr marL="0" indent="0" algn="just">
              <a:buNone/>
            </a:pP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Zechariah 9:9 - Rejoice greatly, O Daughter of Zion! Shout Daughter of Jerusalem! See,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your king</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comes to you, </a:t>
            </a:r>
            <a:r>
              <a:rPr lang="en-US" sz="2800" b="1" i="0" strike="noStrike" baseline="0">
                <a:solidFill>
                  <a:schemeClr val="tx1"/>
                </a:solidFill>
                <a:effectLst>
                  <a:outerShdw blurRad="38100" dist="38100" dir="2700000" algn="tl">
                    <a:srgbClr val="000000">
                      <a:alpha val="43137"/>
                    </a:srgbClr>
                  </a:outerShdw>
                </a:effectLst>
                <a:latin typeface="Arial" panose="020B0604020202020204" pitchFamily="34" charset="0"/>
              </a:rPr>
              <a:t>righteous and having salvation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gentle and riding on a donkey, on a colt, the foul of a donkey.</a:t>
            </a:r>
            <a:r>
              <a:rPr lang="en-US" sz="1800" b="1" i="0" u="none" strike="noStrike" baseline="0">
                <a:solidFill>
                  <a:srgbClr val="000000"/>
                </a:solidFill>
                <a:latin typeface="Arial" panose="020B0604020202020204" pitchFamily="34" charset="0"/>
              </a:rPr>
              <a:t> </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8122053"/>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gentle and riding on a donkey, on a colt, the foal of a donkey.’ - v4-5</a:t>
            </a:r>
          </a:p>
          <a:p>
            <a:endParaRPr lang="en-US" sz="1800" b="0" i="0" u="none" strike="noStrike" baseline="0">
              <a:solidFill>
                <a:srgbClr val="000000"/>
              </a:solidFill>
              <a:latin typeface="Arial" panose="020B0604020202020204" pitchFamily="34" charset="0"/>
            </a:endParaRPr>
          </a:p>
          <a:p>
            <a:pPr marL="0" indent="0" algn="just">
              <a:buNone/>
            </a:pP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Zechariah 9:9 - Rejoice greatly, O Daughter of Zion! Shout Daughter of Jerusalem! See, </a:t>
            </a:r>
            <a:r>
              <a:rPr lang="en-US" sz="2800" b="1" i="0" strike="noStrike" baseline="0">
                <a:solidFill>
                  <a:schemeClr val="tx1"/>
                </a:solidFill>
                <a:effectLst>
                  <a:outerShdw blurRad="38100" dist="38100" dir="2700000" algn="tl">
                    <a:srgbClr val="000000">
                      <a:alpha val="43137"/>
                    </a:srgbClr>
                  </a:outerShdw>
                </a:effectLst>
                <a:latin typeface="Arial" panose="020B0604020202020204" pitchFamily="34" charset="0"/>
              </a:rPr>
              <a:t>your king</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comes to you,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righteous and having salvation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gentle and riding on a donkey, on a colt, the foul of a donkey.</a:t>
            </a:r>
            <a:r>
              <a:rPr lang="en-US" sz="1800" b="1" i="0" u="none" strike="noStrike" baseline="0">
                <a:solidFill>
                  <a:srgbClr val="000000"/>
                </a:solidFill>
                <a:latin typeface="Arial" panose="020B0604020202020204" pitchFamily="34" charset="0"/>
              </a:rPr>
              <a:t> </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3163531"/>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gentle and riding on a donkey, on a colt, the foal of a donkey.’ - v4-5</a:t>
            </a:r>
            <a:endParaRPr lang="en-US" sz="18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fontAlgn="auto" hangingPunct="1">
              <a:spcAft>
                <a:spcPts val="0"/>
              </a:spcAft>
              <a:buFont typeface="Wingdings 2" panose="05020102010507070707" pitchFamily="18" charset="2"/>
              <a:buNone/>
              <a:defRPr/>
            </a:pPr>
            <a:endParaRPr lang="en-US" sz="1800" b="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It was Miraculous!</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900531"/>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took place to fulfill what was spoken through the prophet: ‘See, your king comes to you,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gentle</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riding on a donkey, on a colt, the foal of a donkey.’ - v4-5</a:t>
            </a:r>
          </a:p>
          <a:p>
            <a:pPr marL="609600" indent="-609600" algn="just" eaLnBrk="1" fontAlgn="auto" hangingPunct="1">
              <a:spcAft>
                <a:spcPts val="0"/>
              </a:spcAft>
              <a:buFont typeface="Wingdings 2" panose="05020102010507070707" pitchFamily="18" charset="2"/>
              <a:buNone/>
              <a:defRPr/>
            </a:pPr>
            <a:endParaRPr lang="en-US" sz="180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Gentle</a:t>
            </a:r>
            <a:r>
              <a:rPr 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4400" b="1">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r>
              <a:rPr 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Humble, not proud. He was a king of peace.</a:t>
            </a:r>
          </a:p>
          <a:p>
            <a:pPr marL="0" indent="0">
              <a:buNone/>
            </a:pPr>
            <a:r>
              <a:rPr lang="en-US" sz="2800" b="1">
                <a:solidFill>
                  <a:srgbClr val="00000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rPr>
              <a:t>* </a:t>
            </a:r>
            <a:r>
              <a:rPr lang="el-GR" sz="2800" b="1" i="0" u="none" strike="noStrike" baseline="0">
                <a:solidFill>
                  <a:srgbClr val="00000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πραΰς </a:t>
            </a:r>
            <a:endParaRPr lang="en-US" sz="2800" b="1">
              <a:solidFill>
                <a:srgbClr val="00000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9744173"/>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brought the donkey and the colt,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placed their cloaks on them</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Jesus sat on them. A very large crowd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spread their cloaks on the road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while others cut branches from the trees and spread them on the road. - v7-8</a:t>
            </a:r>
            <a:endParaRPr lang="en-US" sz="28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8234044"/>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brought the donkey and the colt,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placed their cloaks on them</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Jesus sat on them. A very large crowd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spread their cloaks on the road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while others cut branches from the trees and spread them on the road. - v7-8</a:t>
            </a:r>
          </a:p>
          <a:p>
            <a:pPr marL="0" indent="0" algn="just">
              <a:buNone/>
            </a:pPr>
            <a:r>
              <a:rPr lang="en-US" sz="26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Kings 9:13 - They hurried and </a:t>
            </a:r>
            <a:r>
              <a:rPr lang="en-US" sz="26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took their cloaks and spread them under him</a:t>
            </a:r>
            <a:r>
              <a:rPr lang="en-US" sz="26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the bare steps. Then they blew the trumpet and shouted, “Jehu is king!” </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3761677"/>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brought the donkey and the colt, placed their cloaks on them, and Jesus sat on them. A very large crowd spread their cloaks on the road, while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others cut branches from the trees and spread them on the road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v7-8</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Maccabees 13:51 -  . . . the Jews entered it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praise and palm branches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5979550"/>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crowds that went ahead of him and those that followed shouted,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Hosanna</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the Son of David!” “Blessed is he who comes in the name of the Lord!”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Hosanna</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highest!” - v9</a:t>
            </a: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609600" indent="-609600" algn="just"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Hosanna </a:t>
            </a:r>
            <a:r>
              <a:rPr 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Save us now!</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230116"/>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crowds that went ahead of him and those that followed shouted,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Hosanna</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the Son of David!” “Blessed is he who comes in the name of the Lord!”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Hosanna</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highest!” - v9</a:t>
            </a:r>
          </a:p>
          <a:p>
            <a:pPr marL="0" indent="0" algn="just" rtl="0">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118:25 - O Lord, save us; O Lord, grant 	us success.</a:t>
            </a: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27253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A. Alexander the Great dies.              		(323 BC)  </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2962890"/>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Messiah!</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crowds that went ahead of him and those that followed shouted, “Hosanna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Son of David</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“Blessed is he who comes in the name of the Lord!” “Hosanna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highest</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v9</a:t>
            </a: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7963445"/>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entered the temple area and drove out all who were buying and selling there. He overturned the tables of the money changers and the benches of those selling doves. It is written, he said to them, ‘My house will be called a house of prayer,’ but you are making it a ‘den of robbers.’ - v12-13</a:t>
            </a: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3208476"/>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Malachi 3:1 -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Suddenly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the Lord</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you are seeking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will come to His temple</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the messenger of the covenant, whom you desire, will come, says the Lord Almighty. </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914247"/>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very large crowd spread their cloaks on the road, while others cut branches from the trees and spread them on the road. - v8.</a:t>
            </a:r>
          </a:p>
          <a:p>
            <a:pPr marL="0" indent="0" algn="just">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Remember I Maccabees 13:51</a:t>
            </a: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4700022"/>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written, he said to them, ‘My house will be called a house of prayer,’ but you are making it a ‘den of robbers.’- v13</a:t>
            </a:r>
            <a:endPar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2814627"/>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written, he said to them,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house will be called a house of prayer</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but you are making it a ‘den of robbers.’- v13</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Isaiah 56:7 -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Their burnt offerings and sacrifices will be accepted on my altar; for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my house will be called a house of prayer</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for all nations.</a:t>
            </a:r>
            <a:r>
              <a:rPr lang="en-US" sz="1800" b="1" i="0" u="none" strike="noStrike" baseline="0">
                <a:solidFill>
                  <a:srgbClr val="000000"/>
                </a:solidFill>
                <a:latin typeface="Arial" panose="020B0604020202020204" pitchFamily="34" charset="0"/>
              </a:rPr>
              <a:t> </a:t>
            </a:r>
            <a:endPar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7297217"/>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265B7-A33A-48F6-9915-0D8DF193B9B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26C81D-0AA6-4F3F-A78A-135187617F6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rPr>
              <a:t>.  Lord Jesus presents Himself as the Cleanser of the Temple!</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written, he said to them, ‘My house will be called a house of prayer,’ but you are making it a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 of robbers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v13</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Jeremiah 7:11 -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 this house, which bears my name, become a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 of robbers</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you? But I have been watching! declares the Lord. </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rtl="0">
              <a:buNone/>
            </a:pP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6F39B2D-6183-4B1C-8E8C-87FBC4E7209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The Triumphal Entry into Jerusalem.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2425458"/>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85D945-C04D-4950-9B7B-EDE2184C5949}"/>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2F962B0-DA33-4F18-B61C-4EB6E1E06FA1}"/>
              </a:ext>
            </a:extLst>
          </p:cNvPr>
          <p:cNvSpPr>
            <a:spLocks noGrp="1" noChangeArrowheads="1"/>
          </p:cNvSpPr>
          <p:nvPr>
            <p:ph idx="1"/>
          </p:nvPr>
        </p:nvSpPr>
        <p:spPr>
          <a:xfrm>
            <a:off x="457200" y="11430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 What is the Historical Back- ground?</a:t>
            </a:r>
          </a:p>
          <a:p>
            <a:pPr marL="609600" indent="-609600" algn="just" eaLnBrk="1" fontAlgn="auto" hangingPunct="1">
              <a:spcAft>
                <a:spcPts val="0"/>
              </a:spcAft>
              <a:buFont typeface="Wingdings 2" panose="05020102010507070707" pitchFamily="18" charset="2"/>
              <a:buNone/>
              <a:defRPr/>
            </a:pPr>
            <a:r>
              <a:rPr lang="en-US" sz="4400" b="1">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II.  The Triumphal Entry into Jeru-salem.</a:t>
            </a:r>
          </a:p>
          <a:p>
            <a:pPr marL="609600" indent="-609600" algn="just" eaLnBrk="1" fontAlgn="auto" hangingPunct="1">
              <a:spcAft>
                <a:spcPts val="0"/>
              </a:spcAft>
              <a:buFont typeface="Wingdings 2" panose="05020102010507070707" pitchFamily="18" charset="2"/>
              <a:buNone/>
              <a:defRPr/>
            </a:pPr>
            <a:r>
              <a:rPr lang="en-US" sz="4400" b="1">
                <a:solidFill>
                  <a:srgbClr val="002060"/>
                </a:solidFill>
                <a:effectLst>
                  <a:outerShdw blurRad="38100" dist="38100" dir="2700000" algn="tl">
                    <a:srgbClr val="000000">
                      <a:alpha val="43137"/>
                    </a:srgbClr>
                  </a:outerShdw>
                </a:effectLst>
                <a:latin typeface="Arial Narrow" pitchFamily="34" charset="0"/>
                <a:cs typeface="Arial" pitchFamily="34" charset="0"/>
              </a:rPr>
              <a:t>III.  Let’s Join the Parade!</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11212868"/>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  When the People </a:t>
            </a:r>
            <a:r>
              <a:rPr lang="en-US" sz="4400" b="1" u="sng">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990033"/>
                </a:solidFill>
                <a:effectLst>
                  <a:outerShdw blurRad="38100" dist="38100" dir="2700000" algn="tl">
                    <a:srgbClr val="000000">
                      <a:alpha val="43137"/>
                    </a:srgbClr>
                  </a:outerShdw>
                </a:effectLst>
                <a:latin typeface="Arial Narrow" pitchFamily="34" charset="0"/>
              </a:rPr>
              <a:t> in the Parade asked, “Who is This Guy?” - The People </a:t>
            </a:r>
            <a:r>
              <a:rPr lang="en-US" sz="4400" b="1" u="sng">
                <a:solidFill>
                  <a:srgbClr val="990033"/>
                </a:solidFill>
                <a:effectLst>
                  <a:outerShdw blurRad="38100" dist="38100" dir="2700000" algn="tl">
                    <a:srgbClr val="000000">
                      <a:alpha val="43137"/>
                    </a:srgbClr>
                  </a:outerShdw>
                </a:effectLst>
                <a:latin typeface="Arial Narrow" pitchFamily="34" charset="0"/>
              </a:rPr>
              <a:t>in</a:t>
            </a:r>
            <a:r>
              <a:rPr lang="en-US" sz="4400" b="1">
                <a:solidFill>
                  <a:srgbClr val="990033"/>
                </a:solidFill>
                <a:effectLst>
                  <a:outerShdw blurRad="38100" dist="38100" dir="2700000" algn="tl">
                    <a:srgbClr val="000000">
                      <a:alpha val="43137"/>
                    </a:srgbClr>
                  </a:outerShdw>
                </a:effectLst>
                <a:latin typeface="Arial Narrow" pitchFamily="34" charset="0"/>
              </a:rPr>
              <a:t> the Parade Told Them!</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Jesus entered Jerusalem, the whole city was stirred and asked, “Who is this?” The crowds answered, “This is Jesus, the prophet from Nazareth in Galilee.” - v10-11.</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  When the People </a:t>
            </a:r>
            <a:r>
              <a:rPr lang="en-US" sz="4400" b="1" u="sng">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990033"/>
                </a:solidFill>
                <a:effectLst>
                  <a:outerShdw blurRad="38100" dist="38100" dir="2700000" algn="tl">
                    <a:srgbClr val="000000">
                      <a:alpha val="43137"/>
                    </a:srgbClr>
                  </a:outerShdw>
                </a:effectLst>
                <a:latin typeface="Arial Narrow" pitchFamily="34" charset="0"/>
              </a:rPr>
              <a:t> in the Parade asked, “Who is This Guy?” - The People </a:t>
            </a:r>
            <a:r>
              <a:rPr lang="en-US" sz="4400" b="1" u="sng">
                <a:solidFill>
                  <a:srgbClr val="990033"/>
                </a:solidFill>
                <a:effectLst>
                  <a:outerShdw blurRad="38100" dist="38100" dir="2700000" algn="tl">
                    <a:srgbClr val="000000">
                      <a:alpha val="43137"/>
                    </a:srgbClr>
                  </a:outerShdw>
                </a:effectLst>
                <a:latin typeface="Arial Narrow" pitchFamily="34" charset="0"/>
              </a:rPr>
              <a:t>in</a:t>
            </a:r>
            <a:r>
              <a:rPr lang="en-US" sz="4400" b="1">
                <a:solidFill>
                  <a:srgbClr val="990033"/>
                </a:solidFill>
                <a:effectLst>
                  <a:outerShdw blurRad="38100" dist="38100" dir="2700000" algn="tl">
                    <a:srgbClr val="000000">
                      <a:alpha val="43137"/>
                    </a:srgbClr>
                  </a:outerShdw>
                </a:effectLst>
                <a:latin typeface="Arial Narrow" pitchFamily="34" charset="0"/>
              </a:rPr>
              <a:t> the Parade Told Them!</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Mark 16:15 -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into all the world and preach the good news to all creation.</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87354"/>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pic>
        <p:nvPicPr>
          <p:cNvPr id="1026" name="Picture 2" descr="See the source image">
            <a:extLst>
              <a:ext uri="{FF2B5EF4-FFF2-40B4-BE49-F238E27FC236}">
                <a16:creationId xmlns:a16="http://schemas.microsoft.com/office/drawing/2014/main" id="{5B7B71D4-7578-44D7-B970-B72AF41A4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113"/>
            <a:ext cx="9144000" cy="6288087"/>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17705"/>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  When the People </a:t>
            </a:r>
            <a:r>
              <a:rPr lang="en-US" sz="4400" b="1" u="sng">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990033"/>
                </a:solidFill>
                <a:effectLst>
                  <a:outerShdw blurRad="38100" dist="38100" dir="2700000" algn="tl">
                    <a:srgbClr val="000000">
                      <a:alpha val="43137"/>
                    </a:srgbClr>
                  </a:outerShdw>
                </a:effectLst>
                <a:latin typeface="Arial Narrow" pitchFamily="34" charset="0"/>
              </a:rPr>
              <a:t> in the Parade asked, “Who is This Guy?” - The People </a:t>
            </a:r>
            <a:r>
              <a:rPr lang="en-US" sz="4400" b="1" u="sng">
                <a:solidFill>
                  <a:srgbClr val="990033"/>
                </a:solidFill>
                <a:effectLst>
                  <a:outerShdw blurRad="38100" dist="38100" dir="2700000" algn="tl">
                    <a:srgbClr val="000000">
                      <a:alpha val="43137"/>
                    </a:srgbClr>
                  </a:outerShdw>
                </a:effectLst>
                <a:latin typeface="Arial Narrow" pitchFamily="34" charset="0"/>
              </a:rPr>
              <a:t>in</a:t>
            </a:r>
            <a:r>
              <a:rPr lang="en-US" sz="4400" b="1">
                <a:solidFill>
                  <a:srgbClr val="990033"/>
                </a:solidFill>
                <a:effectLst>
                  <a:outerShdw blurRad="38100" dist="38100" dir="2700000" algn="tl">
                    <a:srgbClr val="000000">
                      <a:alpha val="43137"/>
                    </a:srgbClr>
                  </a:outerShdw>
                </a:effectLst>
                <a:latin typeface="Arial Narrow" pitchFamily="34" charset="0"/>
              </a:rPr>
              <a:t> the Parade Told Them!</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6:16 - Don’t you know that when you offer yourselves to someone to obey him as slaves, you are slaves to the one whom you obey — whether you are slaves to sin, which leads to death, or to </a:t>
            </a:r>
            <a:r>
              <a:rPr 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obedience, which leads to righteousness</a:t>
            </a: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2016603"/>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A.  When the People </a:t>
            </a:r>
            <a:r>
              <a:rPr lang="en-US" sz="4400" b="1" u="sng">
                <a:solidFill>
                  <a:srgbClr val="990033"/>
                </a:solidFill>
                <a:effectLst>
                  <a:outerShdw blurRad="38100" dist="38100" dir="2700000" algn="tl">
                    <a:srgbClr val="000000">
                      <a:alpha val="43137"/>
                    </a:srgbClr>
                  </a:outerShdw>
                </a:effectLst>
                <a:latin typeface="Arial Narrow" pitchFamily="34" charset="0"/>
              </a:rPr>
              <a:t>not</a:t>
            </a:r>
            <a:r>
              <a:rPr lang="en-US" sz="4400" b="1">
                <a:solidFill>
                  <a:srgbClr val="990033"/>
                </a:solidFill>
                <a:effectLst>
                  <a:outerShdw blurRad="38100" dist="38100" dir="2700000" algn="tl">
                    <a:srgbClr val="000000">
                      <a:alpha val="43137"/>
                    </a:srgbClr>
                  </a:outerShdw>
                </a:effectLst>
                <a:latin typeface="Arial Narrow" pitchFamily="34" charset="0"/>
              </a:rPr>
              <a:t> in the Parade asked, “Who is This Guy?” - The People </a:t>
            </a:r>
            <a:r>
              <a:rPr lang="en-US" sz="4400" b="1" u="sng">
                <a:solidFill>
                  <a:srgbClr val="990033"/>
                </a:solidFill>
                <a:effectLst>
                  <a:outerShdw blurRad="38100" dist="38100" dir="2700000" algn="tl">
                    <a:srgbClr val="000000">
                      <a:alpha val="43137"/>
                    </a:srgbClr>
                  </a:outerShdw>
                </a:effectLst>
                <a:latin typeface="Arial Narrow" pitchFamily="34" charset="0"/>
              </a:rPr>
              <a:t>in</a:t>
            </a:r>
            <a:r>
              <a:rPr lang="en-US" sz="4400" b="1">
                <a:solidFill>
                  <a:srgbClr val="990033"/>
                </a:solidFill>
                <a:effectLst>
                  <a:outerShdw blurRad="38100" dist="38100" dir="2700000" algn="tl">
                    <a:srgbClr val="000000">
                      <a:alpha val="43137"/>
                    </a:srgbClr>
                  </a:outerShdw>
                </a:effectLst>
                <a:latin typeface="Arial Narrow" pitchFamily="34" charset="0"/>
              </a:rPr>
              <a:t> the Parade Told Them!</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James 2:24 -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You see that a person is justified by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what he does</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and not by faith alone.</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5919676"/>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B.  Just as Lord Jesus Cleansed the Temple - He can Cleanse You!</a:t>
            </a: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entered the temple area and drove out all who were buying and selling there. He overturned the tables of the money changers and the benches of those selling doves. It is written, he said to them, ‘My house will be called a house of prayer,’ but you are making it a ‘den of robbers.’  v12-13</a:t>
            </a:r>
            <a:endParaRPr lang="en-US" sz="2800" b="1">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6628028"/>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B.  Just as Lord Jesus Cleansed the Temple - He can Cleanse You!</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51:2 -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Wash away all my iniquity and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cleanse me</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from my sin.</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003828"/>
      </p:ext>
    </p:extLst>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1C592DC-732D-42A6-8B99-3F1052B491F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AD7AF16-675D-438B-A357-065164BF65DD}"/>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B.  Just as Lord Jesus Cleansed the Temple - He can Cleanse You!</a:t>
            </a:r>
            <a:endPar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endParaRP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Hebrews 9:14 -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How much more, then, will the blood of Christ, who through the eternal Spirit offered Himself unblemished to God,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cleanse our consciences</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from acts that lead to death, so that we may serve the living God!</a:t>
            </a:r>
          </a:p>
          <a:p>
            <a:pPr marL="0" indent="0" algn="just">
              <a:buNone/>
            </a:pPr>
            <a:r>
              <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Hebrews 10:22 - </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Let us draw near to God with a sincere heart in full assurance of faith,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having our hearts sprinkled to cleanse us from a guilty conscience</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 . . </a:t>
            </a:r>
            <a:endParaRPr 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730F51-8A93-4C0F-9417-C29BD83D64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a:t>
            </a:r>
            <a:r>
              <a:rPr lang="en-US">
                <a:solidFill>
                  <a:srgbClr val="002060"/>
                </a:solidFill>
                <a:effectLst>
                  <a:outerShdw blurRad="38100" dist="38100" dir="2700000" algn="tl">
                    <a:srgbClr val="000000">
                      <a:alpha val="43137"/>
                    </a:srgbClr>
                  </a:outerShdw>
                </a:effectLst>
              </a:rPr>
              <a:t>.  </a:t>
            </a:r>
            <a:r>
              <a:rPr lang="en-US">
                <a:solidFill>
                  <a:srgbClr val="002060"/>
                </a:solidFill>
                <a:effectLst>
                  <a:outerShdw blurRad="38100" dist="38100" dir="2700000" algn="tl">
                    <a:srgbClr val="000000">
                      <a:alpha val="43137"/>
                    </a:srgbClr>
                  </a:outerShdw>
                </a:effectLst>
                <a:cs typeface="Arial" pitchFamily="34" charset="0"/>
              </a:rPr>
              <a:t>Let’s Join the Parade! </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5948411"/>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EC34A6C-D3B0-437F-B448-3230A7258CF7}"/>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0E913D5-A839-41AD-A14C-E7D144889765}"/>
              </a:ext>
            </a:extLst>
          </p:cNvPr>
          <p:cNvSpPr>
            <a:spLocks noGrp="1" noChangeArrowheads="1"/>
          </p:cNvSpPr>
          <p:nvPr>
            <p:ph idx="1"/>
          </p:nvPr>
        </p:nvSpPr>
        <p:spPr>
          <a:xfrm>
            <a:off x="457200" y="1143000"/>
            <a:ext cx="8229600" cy="5410200"/>
          </a:xfrm>
        </p:spPr>
        <p:txBody>
          <a:bodyPr>
            <a:normAutofit/>
          </a:bodyPr>
          <a:lstStyle/>
          <a:p>
            <a:pPr algn="ctr">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Let’s Join the Parade!</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A. Alexander the Great dies.              		(323 BC)</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1.  First Syrian/Egypt War.</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Antiochus III vs. Ptolemy V</a:t>
            </a:r>
          </a:p>
          <a:p>
            <a:pPr marL="609600" indent="-609600" algn="ctr" eaLnBrk="1" fontAlgn="auto" hangingPunct="1">
              <a:spcAft>
                <a:spcPts val="0"/>
              </a:spcAft>
              <a:buFont typeface="Wingdings 2" panose="05020102010507070707" pitchFamily="18" charset="2"/>
              <a:buNone/>
              <a:defRPr/>
            </a:pPr>
            <a:r>
              <a:rPr lang="en-US" sz="2800" b="1">
                <a:solidFill>
                  <a:srgbClr val="990033"/>
                </a:solidFill>
                <a:effectLst>
                  <a:outerShdw blurRad="38100" dist="38100" dir="2700000" algn="tl">
                    <a:srgbClr val="000000">
                      <a:alpha val="43137"/>
                    </a:srgbClr>
                  </a:outerShdw>
                </a:effectLst>
                <a:latin typeface="Arial Narrow" pitchFamily="34" charset="0"/>
                <a:cs typeface="Arial" pitchFamily="34" charset="0"/>
              </a:rPr>
              <a:t>Syria takes Palestine</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1972238"/>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A. Alexander the Great dies.              		(323 BC)</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2.  Second Syrian/Egypt War.</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Antiochus IV vs. Ptolemy VI</a:t>
            </a:r>
          </a:p>
          <a:p>
            <a:pPr marL="609600" indent="-609600" algn="ctr" eaLnBrk="1" fontAlgn="auto" hangingPunct="1">
              <a:spcAft>
                <a:spcPts val="0"/>
              </a:spcAft>
              <a:buFont typeface="Wingdings 2" panose="05020102010507070707" pitchFamily="18" charset="2"/>
              <a:buNone/>
              <a:defRPr/>
            </a:pPr>
            <a:r>
              <a:rPr lang="en-US" sz="2800" b="1">
                <a:solidFill>
                  <a:srgbClr val="990033"/>
                </a:solidFill>
                <a:effectLst>
                  <a:outerShdw blurRad="38100" dist="38100" dir="2700000" algn="tl">
                    <a:srgbClr val="000000">
                      <a:alpha val="43137"/>
                    </a:srgbClr>
                  </a:outerShdw>
                </a:effectLst>
                <a:latin typeface="Arial Narrow" pitchFamily="34" charset="0"/>
                <a:cs typeface="Arial" pitchFamily="34" charset="0"/>
              </a:rPr>
              <a:t>Rome Intervenes</a:t>
            </a:r>
            <a:endParaRPr lang="en-US" sz="2800" b="1" dirty="0">
              <a:solidFill>
                <a:srgbClr val="990033"/>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4779321"/>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Jewish Civil War in Jerusalem.</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itchFamily="34" charset="0"/>
                <a:cs typeface="Arial" pitchFamily="34" charset="0"/>
              </a:rPr>
              <a:t>Pharisees vs. Hellenizers </a:t>
            </a:r>
            <a:r>
              <a:rPr lang="en-US" sz="2800" b="1">
                <a:solidFill>
                  <a:schemeClr val="tx1"/>
                </a:solidFill>
                <a:effectLst>
                  <a:outerShdw blurRad="38100" dist="38100" dir="2700000" algn="tl">
                    <a:srgbClr val="000000">
                      <a:alpha val="43137"/>
                    </a:srgbClr>
                  </a:outerShdw>
                </a:effectLst>
                <a:latin typeface="Arial Narrow" pitchFamily="34" charset="0"/>
                <a:cs typeface="Arial" pitchFamily="34" charset="0"/>
              </a:rPr>
              <a:t>- Pro-Greek</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Jewish Civil War in Jerusalem.</a:t>
            </a:r>
          </a:p>
          <a:p>
            <a:pPr marL="609600" indent="-609600" algn="ctr" eaLnBrk="1" fontAlgn="auto" hangingPunct="1">
              <a:spcAft>
                <a:spcPts val="0"/>
              </a:spcAft>
              <a:buFont typeface="Wingdings 2" panose="05020102010507070707" pitchFamily="18" charset="2"/>
              <a:buNone/>
              <a:defRPr/>
            </a:pPr>
            <a:endPar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endPar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itchFamily="34" charset="0"/>
              </a:rPr>
              <a:t>The Abomination of Desolation</a:t>
            </a:r>
            <a:endParaRPr lang="en-US" sz="4400" b="1" dirty="0">
              <a:solidFill>
                <a:srgbClr val="006600"/>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0516038"/>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C46BEBB-9D27-4087-B642-301530AE107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956C78-D9D0-4C4C-AC2B-BA1F0905110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B</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Jewish Civil War in Jerusalem.</a:t>
            </a:r>
          </a:p>
          <a:p>
            <a:pPr marL="0" indent="0">
              <a:buNone/>
            </a:pPr>
            <a:endParaRPr lang="en-US" sz="1800" b="1" i="0" u="none" strike="noStrike" baseline="0">
              <a:solidFill>
                <a:srgbClr val="5F0000"/>
              </a:solidFill>
              <a:latin typeface="Arial" panose="020B0604020202020204" pitchFamily="34" charset="0"/>
            </a:endParaRPr>
          </a:p>
          <a:p>
            <a:pPr marL="0" indent="0" algn="just">
              <a:buNone/>
            </a:pP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His armed forces will rise up to desecrate the temple fortress and will abolish the daily sacrifice. Then they will set up the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abomination that causes desolation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 . . From the time that the daily sacrifice is abolished and the </a:t>
            </a:r>
            <a:r>
              <a:rPr lang="en-US" sz="2800" b="1" i="0" u="sng" strike="noStrike" baseline="0">
                <a:solidFill>
                  <a:schemeClr val="tx1"/>
                </a:solidFill>
                <a:effectLst>
                  <a:outerShdw blurRad="38100" dist="38100" dir="2700000" algn="tl">
                    <a:srgbClr val="000000">
                      <a:alpha val="43137"/>
                    </a:srgbClr>
                  </a:outerShdw>
                </a:effectLst>
                <a:latin typeface="Arial" panose="020B0604020202020204" pitchFamily="34" charset="0"/>
              </a:rPr>
              <a:t>abomination that causes desolation</a:t>
            </a:r>
            <a:r>
              <a:rPr lang="en-US" sz="2800" b="1" i="0" u="none" strike="noStrike" baseline="0">
                <a:solidFill>
                  <a:schemeClr val="tx1"/>
                </a:solidFill>
                <a:effectLst>
                  <a:outerShdw blurRad="38100" dist="38100" dir="2700000" algn="tl">
                    <a:srgbClr val="000000">
                      <a:alpha val="43137"/>
                    </a:srgbClr>
                  </a:outerShdw>
                </a:effectLst>
                <a:latin typeface="Arial" panose="020B0604020202020204" pitchFamily="34" charset="0"/>
              </a:rPr>
              <a:t> is set up, there will be 1,290 days. - Daniel 11:31 &amp; 12:11</a:t>
            </a:r>
            <a:endParaRPr lang="en-US" sz="2800" b="1">
              <a:solidFill>
                <a:schemeClr val="tx1"/>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sp>
        <p:nvSpPr>
          <p:cNvPr id="4" name="Rectangle 3">
            <a:extLst>
              <a:ext uri="{FF2B5EF4-FFF2-40B4-BE49-F238E27FC236}">
                <a16:creationId xmlns:a16="http://schemas.microsoft.com/office/drawing/2014/main" id="{B18E9BE5-FCE9-4FDC-95FA-E5C8023F1C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a:t>
            </a:r>
            <a:r>
              <a:rPr lang="en-US">
                <a:solidFill>
                  <a:srgbClr val="002060"/>
                </a:solidFill>
                <a:effectLst>
                  <a:outerShdw blurRad="38100" dist="38100" dir="2700000" algn="tl">
                    <a:srgbClr val="000000">
                      <a:alpha val="43137"/>
                    </a:srgbClr>
                  </a:outerShdw>
                </a:effectLst>
              </a:rPr>
              <a:t>.  What is the Historical Background?</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241065"/>
      </p:ext>
    </p:extLst>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28746</TotalTime>
  <Words>2844</Words>
  <Application>Microsoft Office PowerPoint</Application>
  <PresentationFormat>On-screen Show (4:3)</PresentationFormat>
  <Paragraphs>257</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Narrow</vt:lpstr>
      <vt:lpstr>Calibri</vt:lpstr>
      <vt:lpstr>Franklin Gothic Medium</vt:lpstr>
      <vt:lpstr>Lucida Sans Unicode</vt:lpstr>
      <vt:lpstr>Segoe UI Symbol</vt:lpstr>
      <vt:lpstr>Times New Roman</vt:lpstr>
      <vt:lpstr>Wingdings 2</vt:lpstr>
      <vt:lpstr>Trek</vt:lpstr>
      <vt:lpstr>let  the  parade begin!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1566</cp:revision>
  <dcterms:created xsi:type="dcterms:W3CDTF">2005-04-23T22:37:40Z</dcterms:created>
  <dcterms:modified xsi:type="dcterms:W3CDTF">2024-06-15T23:58:03Z</dcterms:modified>
</cp:coreProperties>
</file>